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
  </p:notesMasterIdLst>
  <p:sldIdLst>
    <p:sldId id="256" r:id="rId3"/>
  </p:sldIdLst>
  <p:sldSz cx="38404800" cy="32918400"/>
  <p:notesSz cx="6858000" cy="9144000"/>
  <p:embeddedFontLst>
    <p:embeddedFont>
      <p:font typeface="Calibri" panose="020F0502020204030204" pitchFamily="34" charset="0"/>
      <p:regular r:id="rId5"/>
      <p:bold r:id="rId6"/>
      <p:italic r:id="rId7"/>
      <p:boldItalic r:id="rId8"/>
    </p:embeddedFont>
    <p:embeddedFont>
      <p:font typeface="Roboto" panose="02000000000000000000" pitchFamily="2" charset="0"/>
      <p:regular r:id="rId9"/>
      <p:bold r:id="rId10"/>
      <p:italic r:id="rId11"/>
      <p:boldItalic r:id="rId12"/>
    </p:embeddedFont>
    <p:embeddedFont>
      <p:font typeface="Trebuchet MS" panose="020B0603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08">
          <p15:clr>
            <a:srgbClr val="A4A3A4"/>
          </p15:clr>
        </p15:guide>
        <p15:guide id="6" pos="23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fysz4LqhYCDkSzKJi1nYKIG1F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D4FF6-FD0A-FE07-3D85-2E924BC27110}" v="180" dt="2023-09-07T02:07:42.415"/>
  </p1510:revLst>
</p1510:revInfo>
</file>

<file path=ppt/tableStyles.xml><?xml version="1.0" encoding="utf-8"?>
<a:tblStyleLst xmlns:a="http://schemas.openxmlformats.org/drawingml/2006/main" def="{4EF08E09-112D-43E2-AE39-8575215B8876}">
  <a:tblStyle styleId="{4EF08E09-112D-43E2-AE39-8575215B8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910" y="120"/>
      </p:cViewPr>
      <p:guideLst>
        <p:guide orient="horz" pos="3318"/>
        <p:guide orient="horz" pos="288"/>
        <p:guide orient="horz" pos="20160"/>
        <p:guide orient="horz"/>
        <p:guide pos="508"/>
        <p:guide pos="2368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8750" y="685800"/>
            <a:ext cx="4000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428750" y="685800"/>
            <a:ext cx="4000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UofS 4 Column Layout">
  <p:cSld name="UofS 4 Column Layout">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791165" y="6004406"/>
            <a:ext cx="8799711"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2" name="Google Shape;22;p6"/>
          <p:cNvSpPr txBox="1">
            <a:spLocks noGrp="1"/>
          </p:cNvSpPr>
          <p:nvPr>
            <p:ph type="body" idx="2"/>
          </p:nvPr>
        </p:nvSpPr>
        <p:spPr>
          <a:xfrm>
            <a:off x="807049" y="5295418"/>
            <a:ext cx="8792766"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3"/>
          </p:nvPr>
        </p:nvSpPr>
        <p:spPr>
          <a:xfrm>
            <a:off x="807047" y="14242192"/>
            <a:ext cx="8794155"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4"/>
          </p:nvPr>
        </p:nvSpPr>
        <p:spPr>
          <a:xfrm>
            <a:off x="10138770" y="5996468"/>
            <a:ext cx="8792766"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5"/>
          </p:nvPr>
        </p:nvSpPr>
        <p:spPr>
          <a:xfrm>
            <a:off x="10138771" y="5295418"/>
            <a:ext cx="8792766"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6"/>
          </p:nvPr>
        </p:nvSpPr>
        <p:spPr>
          <a:xfrm>
            <a:off x="19476047" y="6004406"/>
            <a:ext cx="8792766"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7"/>
          </p:nvPr>
        </p:nvSpPr>
        <p:spPr>
          <a:xfrm>
            <a:off x="19469100" y="5287480"/>
            <a:ext cx="8801100"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body" idx="8"/>
          </p:nvPr>
        </p:nvSpPr>
        <p:spPr>
          <a:xfrm>
            <a:off x="28809156" y="5295418"/>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body" idx="9"/>
          </p:nvPr>
        </p:nvSpPr>
        <p:spPr>
          <a:xfrm>
            <a:off x="28809156" y="6004406"/>
            <a:ext cx="879114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body" idx="13"/>
          </p:nvPr>
        </p:nvSpPr>
        <p:spPr>
          <a:xfrm>
            <a:off x="28804177" y="14302417"/>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body" idx="14"/>
          </p:nvPr>
        </p:nvSpPr>
        <p:spPr>
          <a:xfrm>
            <a:off x="28814268" y="15011404"/>
            <a:ext cx="8795545"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15"/>
          </p:nvPr>
        </p:nvSpPr>
        <p:spPr>
          <a:xfrm>
            <a:off x="28809156" y="25709080"/>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16"/>
          </p:nvPr>
        </p:nvSpPr>
        <p:spPr>
          <a:xfrm>
            <a:off x="28799774" y="26433448"/>
            <a:ext cx="8795545"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17"/>
          </p:nvPr>
        </p:nvSpPr>
        <p:spPr>
          <a:xfrm>
            <a:off x="791165" y="14951554"/>
            <a:ext cx="8799711"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18"/>
          </p:nvPr>
        </p:nvSpPr>
        <p:spPr>
          <a:xfrm>
            <a:off x="39566457" y="2124181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6" name="Google Shape;36;p6"/>
          <p:cNvSpPr>
            <a:spLocks noGrp="1"/>
          </p:cNvSpPr>
          <p:nvPr>
            <p:ph type="pic" idx="19"/>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37" name="Google Shape;37;p6"/>
          <p:cNvSpPr txBox="1">
            <a:spLocks noGrp="1"/>
          </p:cNvSpPr>
          <p:nvPr>
            <p:ph type="title"/>
          </p:nvPr>
        </p:nvSpPr>
        <p:spPr>
          <a:xfrm>
            <a:off x="6667500" y="457202"/>
            <a:ext cx="29870400" cy="277063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6A40"/>
              </a:buClr>
              <a:buSzPts val="11200"/>
              <a:buFont typeface="Arial"/>
              <a:buNone/>
              <a:defRPr sz="11200" b="1" i="0" u="none" strike="noStrike" cap="none">
                <a:solidFill>
                  <a:srgbClr val="006A4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20"/>
          </p:nvPr>
        </p:nvSpPr>
        <p:spPr>
          <a:xfrm>
            <a:off x="6667500" y="3195828"/>
            <a:ext cx="29870400" cy="13716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340"/>
              </a:spcBef>
              <a:spcAft>
                <a:spcPts val="0"/>
              </a:spcAft>
              <a:buClr>
                <a:srgbClr val="006A40"/>
              </a:buClr>
              <a:buSzPts val="6700"/>
              <a:buFont typeface="Arial"/>
              <a:buNone/>
              <a:defRPr sz="6700" b="0" i="0" u="none" strike="noStrike" cap="none">
                <a:solidFill>
                  <a:srgbClr val="006A40"/>
                </a:solidFill>
                <a:latin typeface="Arial"/>
                <a:ea typeface="Arial"/>
                <a:cs typeface="Arial"/>
                <a:sym typeface="Arial"/>
              </a:defRPr>
            </a:lvl1pPr>
            <a:lvl2pPr marL="914400" marR="0" lvl="1"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2pPr>
            <a:lvl3pPr marL="1371600" marR="0" lvl="2"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3pPr>
            <a:lvl4pPr marL="1828800" marR="0" lvl="3"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4pPr>
            <a:lvl5pPr marL="2286000" marR="0" lvl="4"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1"/>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2"/>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23"/>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24"/>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5"/>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6"/>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7"/>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28"/>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29"/>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30"/>
          </p:nvPr>
        </p:nvSpPr>
        <p:spPr>
          <a:xfrm>
            <a:off x="39566457" y="21240883"/>
            <a:ext cx="795081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body" idx="31"/>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body" idx="32"/>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body" idx="33"/>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body" idx="34"/>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3" name="Google Shape;53;p6"/>
          <p:cNvSpPr txBox="1">
            <a:spLocks noGrp="1"/>
          </p:cNvSpPr>
          <p:nvPr>
            <p:ph type="body" idx="35"/>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4" name="Google Shape;54;p6"/>
          <p:cNvSpPr txBox="1">
            <a:spLocks noGrp="1"/>
          </p:cNvSpPr>
          <p:nvPr>
            <p:ph type="body" idx="36"/>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5" name="Google Shape;55;p6"/>
          <p:cNvSpPr txBox="1">
            <a:spLocks noGrp="1"/>
          </p:cNvSpPr>
          <p:nvPr>
            <p:ph type="body" idx="37"/>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6" name="Google Shape;56;p6"/>
          <p:cNvSpPr txBox="1">
            <a:spLocks noGrp="1"/>
          </p:cNvSpPr>
          <p:nvPr>
            <p:ph type="body" idx="38"/>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7" name="Google Shape;57;p6"/>
          <p:cNvSpPr txBox="1">
            <a:spLocks noGrp="1"/>
          </p:cNvSpPr>
          <p:nvPr>
            <p:ph type="body" idx="39"/>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body" idx="40"/>
          </p:nvPr>
        </p:nvSpPr>
        <p:spPr>
          <a:xfrm>
            <a:off x="39219615" y="18670179"/>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59" name="Google Shape;59;p6"/>
          <p:cNvSpPr>
            <a:spLocks noGrp="1"/>
          </p:cNvSpPr>
          <p:nvPr>
            <p:ph type="pic" idx="41"/>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0" name="Google Shape;60;p6"/>
          <p:cNvSpPr>
            <a:spLocks noGrp="1"/>
          </p:cNvSpPr>
          <p:nvPr>
            <p:ph type="pic" idx="42"/>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1" name="Google Shape;61;p6"/>
          <p:cNvSpPr>
            <a:spLocks noGrp="1"/>
          </p:cNvSpPr>
          <p:nvPr>
            <p:ph type="pic" idx="43"/>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2" name="Google Shape;62;p6"/>
          <p:cNvSpPr>
            <a:spLocks noGrp="1"/>
          </p:cNvSpPr>
          <p:nvPr>
            <p:ph type="pic" idx="44"/>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3" name="Google Shape;63;p6"/>
          <p:cNvSpPr>
            <a:spLocks noGrp="1"/>
          </p:cNvSpPr>
          <p:nvPr>
            <p:ph type="pic" idx="45"/>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4" name="Google Shape;64;p6"/>
          <p:cNvSpPr>
            <a:spLocks noGrp="1"/>
          </p:cNvSpPr>
          <p:nvPr>
            <p:ph type="pic" idx="46"/>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5" name="Google Shape;65;p6"/>
          <p:cNvSpPr>
            <a:spLocks noGrp="1"/>
          </p:cNvSpPr>
          <p:nvPr>
            <p:ph type="pic" idx="47"/>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6" name="Google Shape;66;p6"/>
          <p:cNvSpPr>
            <a:spLocks noGrp="1"/>
          </p:cNvSpPr>
          <p:nvPr>
            <p:ph type="pic" idx="48"/>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7" name="Google Shape;67;p6"/>
          <p:cNvSpPr>
            <a:spLocks noGrp="1"/>
          </p:cNvSpPr>
          <p:nvPr>
            <p:ph type="pic" idx="49"/>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
        <p:nvSpPr>
          <p:cNvPr id="68" name="Google Shape;68;p6"/>
          <p:cNvSpPr>
            <a:spLocks noGrp="1"/>
          </p:cNvSpPr>
          <p:nvPr>
            <p:ph type="pic" idx="50"/>
          </p:nvPr>
        </p:nvSpPr>
        <p:spPr>
          <a:xfrm>
            <a:off x="40713134" y="25071905"/>
            <a:ext cx="5982970" cy="4777661"/>
          </a:xfrm>
          <a:prstGeom prst="rect">
            <a:avLst/>
          </a:prstGeom>
          <a:noFill/>
          <a:ln w="9525" cap="flat" cmpd="sng">
            <a:solidFill>
              <a:srgbClr val="004D00"/>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UofS  Wide center 3 column">
  <p:cSld name="UofS  Wide center 3 column">
    <p:spTree>
      <p:nvGrpSpPr>
        <p:cNvPr id="1" name="Shape 79"/>
        <p:cNvGrpSpPr/>
        <p:nvPr/>
      </p:nvGrpSpPr>
      <p:grpSpPr>
        <a:xfrm>
          <a:off x="0" y="0"/>
          <a:ext cx="0" cy="0"/>
          <a:chOff x="0" y="0"/>
          <a:chExt cx="0" cy="0"/>
        </a:xfrm>
      </p:grpSpPr>
      <p:sp>
        <p:nvSpPr>
          <p:cNvPr id="80" name="Google Shape;80;p10"/>
          <p:cNvSpPr txBox="1">
            <a:spLocks noGrp="1"/>
          </p:cNvSpPr>
          <p:nvPr>
            <p:ph type="body" idx="1"/>
          </p:nvPr>
        </p:nvSpPr>
        <p:spPr>
          <a:xfrm>
            <a:off x="789775" y="6004406"/>
            <a:ext cx="8799711"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1" name="Google Shape;81;p10"/>
          <p:cNvSpPr txBox="1">
            <a:spLocks noGrp="1"/>
          </p:cNvSpPr>
          <p:nvPr>
            <p:ph type="body" idx="2"/>
          </p:nvPr>
        </p:nvSpPr>
        <p:spPr>
          <a:xfrm>
            <a:off x="807049" y="5295418"/>
            <a:ext cx="8792766"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body" idx="3"/>
          </p:nvPr>
        </p:nvSpPr>
        <p:spPr>
          <a:xfrm>
            <a:off x="789774" y="14919071"/>
            <a:ext cx="880110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body" idx="4"/>
          </p:nvPr>
        </p:nvSpPr>
        <p:spPr>
          <a:xfrm>
            <a:off x="807047" y="14242192"/>
            <a:ext cx="8794155"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body" idx="5"/>
          </p:nvPr>
        </p:nvSpPr>
        <p:spPr>
          <a:xfrm>
            <a:off x="10137376" y="5996468"/>
            <a:ext cx="1813004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6"/>
          </p:nvPr>
        </p:nvSpPr>
        <p:spPr>
          <a:xfrm>
            <a:off x="10138769" y="5295418"/>
            <a:ext cx="18130045"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10137378" y="21813412"/>
            <a:ext cx="18130045"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10138766" y="21104425"/>
            <a:ext cx="18130045"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28809156" y="5295418"/>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89" name="Google Shape;89;p10"/>
          <p:cNvSpPr txBox="1">
            <a:spLocks noGrp="1"/>
          </p:cNvSpPr>
          <p:nvPr>
            <p:ph type="body" idx="13"/>
          </p:nvPr>
        </p:nvSpPr>
        <p:spPr>
          <a:xfrm>
            <a:off x="28807765" y="6004406"/>
            <a:ext cx="8791142"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0" name="Google Shape;90;p10"/>
          <p:cNvSpPr txBox="1">
            <a:spLocks noGrp="1"/>
          </p:cNvSpPr>
          <p:nvPr>
            <p:ph type="body" idx="14"/>
          </p:nvPr>
        </p:nvSpPr>
        <p:spPr>
          <a:xfrm>
            <a:off x="28804177" y="14302417"/>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body" idx="15"/>
          </p:nvPr>
        </p:nvSpPr>
        <p:spPr>
          <a:xfrm>
            <a:off x="28871665" y="15011404"/>
            <a:ext cx="8795545"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2" name="Google Shape;92;p10"/>
          <p:cNvSpPr txBox="1">
            <a:spLocks noGrp="1"/>
          </p:cNvSpPr>
          <p:nvPr>
            <p:ph type="body" idx="16"/>
          </p:nvPr>
        </p:nvSpPr>
        <p:spPr>
          <a:xfrm>
            <a:off x="28809156" y="25709080"/>
            <a:ext cx="8791142" cy="738635"/>
          </a:xfrm>
          <a:prstGeom prst="rect">
            <a:avLst/>
          </a:prstGeom>
          <a:solidFill>
            <a:srgbClr val="006A4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3" name="Google Shape;93;p10"/>
          <p:cNvSpPr txBox="1">
            <a:spLocks noGrp="1"/>
          </p:cNvSpPr>
          <p:nvPr>
            <p:ph type="body" idx="17"/>
          </p:nvPr>
        </p:nvSpPr>
        <p:spPr>
          <a:xfrm>
            <a:off x="28790954" y="26538209"/>
            <a:ext cx="8795545"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4" name="Google Shape;94;p10"/>
          <p:cNvSpPr txBox="1">
            <a:spLocks noGrp="1"/>
          </p:cNvSpPr>
          <p:nvPr>
            <p:ph type="title"/>
          </p:nvPr>
        </p:nvSpPr>
        <p:spPr>
          <a:xfrm>
            <a:off x="6667500" y="457202"/>
            <a:ext cx="29870400" cy="277063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6A40"/>
              </a:buClr>
              <a:buSzPts val="11200"/>
              <a:buFont typeface="Arial"/>
              <a:buNone/>
              <a:defRPr sz="11200" b="1" i="0" u="none" strike="noStrike" cap="none">
                <a:solidFill>
                  <a:srgbClr val="006A4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0"/>
          <p:cNvSpPr txBox="1">
            <a:spLocks noGrp="1"/>
          </p:cNvSpPr>
          <p:nvPr>
            <p:ph type="body" idx="18"/>
          </p:nvPr>
        </p:nvSpPr>
        <p:spPr>
          <a:xfrm>
            <a:off x="6667500" y="3195828"/>
            <a:ext cx="29870400" cy="13716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1340"/>
              </a:spcBef>
              <a:spcAft>
                <a:spcPts val="0"/>
              </a:spcAft>
              <a:buClr>
                <a:srgbClr val="006A40"/>
              </a:buClr>
              <a:buSzPts val="6700"/>
              <a:buFont typeface="Arial"/>
              <a:buNone/>
              <a:defRPr sz="6700" b="0" i="0" u="none" strike="noStrike" cap="none">
                <a:solidFill>
                  <a:srgbClr val="006A40"/>
                </a:solidFill>
                <a:latin typeface="Arial"/>
                <a:ea typeface="Arial"/>
                <a:cs typeface="Arial"/>
                <a:sym typeface="Arial"/>
              </a:defRPr>
            </a:lvl1pPr>
            <a:lvl2pPr marL="914400" marR="0" lvl="1"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2pPr>
            <a:lvl3pPr marL="1371600" marR="0" lvl="2"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3pPr>
            <a:lvl4pPr marL="1828800" marR="0" lvl="3"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4pPr>
            <a:lvl5pPr marL="2286000" marR="0" lvl="4" indent="-228600" algn="l" rtl="0">
              <a:spcBef>
                <a:spcPts val="1420"/>
              </a:spcBef>
              <a:spcAft>
                <a:spcPts val="0"/>
              </a:spcAft>
              <a:buClr>
                <a:schemeClr val="dk1"/>
              </a:buClr>
              <a:buSzPts val="7100"/>
              <a:buFont typeface="Arial"/>
              <a:buNone/>
              <a:defRPr sz="71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6" name="Google Shape;96;p10"/>
          <p:cNvSpPr txBox="1">
            <a:spLocks noGrp="1"/>
          </p:cNvSpPr>
          <p:nvPr>
            <p:ph type="body" idx="19"/>
          </p:nvPr>
        </p:nvSpPr>
        <p:spPr>
          <a:xfrm>
            <a:off x="39658610" y="2127334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7" name="Google Shape;97;p10"/>
          <p:cNvSpPr>
            <a:spLocks noGrp="1"/>
          </p:cNvSpPr>
          <p:nvPr>
            <p:ph type="pic" idx="20"/>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98" name="Google Shape;98;p10"/>
          <p:cNvSpPr txBox="1">
            <a:spLocks noGrp="1"/>
          </p:cNvSpPr>
          <p:nvPr>
            <p:ph type="body" idx="21"/>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99" name="Google Shape;99;p10"/>
          <p:cNvSpPr txBox="1">
            <a:spLocks noGrp="1"/>
          </p:cNvSpPr>
          <p:nvPr>
            <p:ph type="body" idx="22"/>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0" name="Google Shape;100;p10"/>
          <p:cNvSpPr txBox="1">
            <a:spLocks noGrp="1"/>
          </p:cNvSpPr>
          <p:nvPr>
            <p:ph type="body" idx="23"/>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1" name="Google Shape;101;p10"/>
          <p:cNvSpPr txBox="1">
            <a:spLocks noGrp="1"/>
          </p:cNvSpPr>
          <p:nvPr>
            <p:ph type="body" idx="24"/>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2" name="Google Shape;102;p10"/>
          <p:cNvSpPr txBox="1">
            <a:spLocks noGrp="1"/>
          </p:cNvSpPr>
          <p:nvPr>
            <p:ph type="body" idx="25"/>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3" name="Google Shape;103;p10"/>
          <p:cNvSpPr txBox="1">
            <a:spLocks noGrp="1"/>
          </p:cNvSpPr>
          <p:nvPr>
            <p:ph type="body" idx="26"/>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4" name="Google Shape;104;p10"/>
          <p:cNvSpPr txBox="1">
            <a:spLocks noGrp="1"/>
          </p:cNvSpPr>
          <p:nvPr>
            <p:ph type="body" idx="27"/>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5" name="Google Shape;105;p10"/>
          <p:cNvSpPr txBox="1">
            <a:spLocks noGrp="1"/>
          </p:cNvSpPr>
          <p:nvPr>
            <p:ph type="body" idx="28"/>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6" name="Google Shape;106;p10"/>
          <p:cNvSpPr txBox="1">
            <a:spLocks noGrp="1"/>
          </p:cNvSpPr>
          <p:nvPr>
            <p:ph type="body" idx="29"/>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7" name="Google Shape;107;p10"/>
          <p:cNvSpPr txBox="1">
            <a:spLocks noGrp="1"/>
          </p:cNvSpPr>
          <p:nvPr>
            <p:ph type="body" idx="30"/>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lvl1pPr marL="457200" marR="0" lvl="0" indent="-228600" algn="just" rtl="0">
              <a:spcBef>
                <a:spcPts val="0"/>
              </a:spcBef>
              <a:spcAft>
                <a:spcPts val="0"/>
              </a:spcAft>
              <a:buClr>
                <a:schemeClr val="dk1"/>
              </a:buClr>
              <a:buSzPts val="3400"/>
              <a:buFont typeface="Arial"/>
              <a:buNone/>
              <a:defRPr sz="3400" b="0" i="0" u="none" strike="noStrike" cap="none">
                <a:solidFill>
                  <a:schemeClr val="dk1"/>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8" name="Google Shape;108;p10"/>
          <p:cNvSpPr txBox="1">
            <a:spLocks noGrp="1"/>
          </p:cNvSpPr>
          <p:nvPr>
            <p:ph type="body" idx="31"/>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09" name="Google Shape;109;p10"/>
          <p:cNvSpPr txBox="1">
            <a:spLocks noGrp="1"/>
          </p:cNvSpPr>
          <p:nvPr>
            <p:ph type="body" idx="32"/>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0" name="Google Shape;110;p10"/>
          <p:cNvSpPr txBox="1">
            <a:spLocks noGrp="1"/>
          </p:cNvSpPr>
          <p:nvPr>
            <p:ph type="body" idx="33"/>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1" name="Google Shape;111;p10"/>
          <p:cNvSpPr txBox="1">
            <a:spLocks noGrp="1"/>
          </p:cNvSpPr>
          <p:nvPr>
            <p:ph type="body" idx="34"/>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2" name="Google Shape;112;p10"/>
          <p:cNvSpPr txBox="1">
            <a:spLocks noGrp="1"/>
          </p:cNvSpPr>
          <p:nvPr>
            <p:ph type="body" idx="35"/>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3" name="Google Shape;113;p10"/>
          <p:cNvSpPr txBox="1">
            <a:spLocks noGrp="1"/>
          </p:cNvSpPr>
          <p:nvPr>
            <p:ph type="body" idx="36"/>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4" name="Google Shape;114;p10"/>
          <p:cNvSpPr txBox="1">
            <a:spLocks noGrp="1"/>
          </p:cNvSpPr>
          <p:nvPr>
            <p:ph type="body" idx="37"/>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5" name="Google Shape;115;p10"/>
          <p:cNvSpPr txBox="1">
            <a:spLocks noGrp="1"/>
          </p:cNvSpPr>
          <p:nvPr>
            <p:ph type="body" idx="38"/>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6" name="Google Shape;116;p10"/>
          <p:cNvSpPr txBox="1">
            <a:spLocks noGrp="1"/>
          </p:cNvSpPr>
          <p:nvPr>
            <p:ph type="body" idx="39"/>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7" name="Google Shape;117;p10"/>
          <p:cNvSpPr txBox="1">
            <a:spLocks noGrp="1"/>
          </p:cNvSpPr>
          <p:nvPr>
            <p:ph type="body" idx="40"/>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lvl1pPr marL="457200" marR="0" lvl="0" indent="-228600" algn="ctr" rtl="0">
              <a:spcBef>
                <a:spcPts val="72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6pPr>
            <a:lvl7pPr marL="3200400" marR="0" lvl="6"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7pPr>
            <a:lvl8pPr marL="3657600" marR="0" lvl="7"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8pPr>
            <a:lvl9pPr marL="4114800" marR="0" lvl="8"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9pPr>
          </a:lstStyle>
          <a:p>
            <a:endParaRPr/>
          </a:p>
        </p:txBody>
      </p:sp>
      <p:sp>
        <p:nvSpPr>
          <p:cNvPr id="118" name="Google Shape;118;p10"/>
          <p:cNvSpPr>
            <a:spLocks noGrp="1"/>
          </p:cNvSpPr>
          <p:nvPr>
            <p:ph type="pic" idx="41"/>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19" name="Google Shape;119;p10"/>
          <p:cNvSpPr>
            <a:spLocks noGrp="1"/>
          </p:cNvSpPr>
          <p:nvPr>
            <p:ph type="pic" idx="42"/>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0" name="Google Shape;120;p10"/>
          <p:cNvSpPr>
            <a:spLocks noGrp="1"/>
          </p:cNvSpPr>
          <p:nvPr>
            <p:ph type="pic" idx="43"/>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1" name="Google Shape;121;p10"/>
          <p:cNvSpPr>
            <a:spLocks noGrp="1"/>
          </p:cNvSpPr>
          <p:nvPr>
            <p:ph type="pic" idx="44"/>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2" name="Google Shape;122;p10"/>
          <p:cNvSpPr>
            <a:spLocks noGrp="1"/>
          </p:cNvSpPr>
          <p:nvPr>
            <p:ph type="pic" idx="45"/>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3" name="Google Shape;123;p10"/>
          <p:cNvSpPr>
            <a:spLocks noGrp="1"/>
          </p:cNvSpPr>
          <p:nvPr>
            <p:ph type="pic" idx="46"/>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4" name="Google Shape;124;p10"/>
          <p:cNvSpPr>
            <a:spLocks noGrp="1"/>
          </p:cNvSpPr>
          <p:nvPr>
            <p:ph type="pic" idx="47"/>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5" name="Google Shape;125;p10"/>
          <p:cNvSpPr>
            <a:spLocks noGrp="1"/>
          </p:cNvSpPr>
          <p:nvPr>
            <p:ph type="pic" idx="48"/>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6" name="Google Shape;126;p10"/>
          <p:cNvSpPr>
            <a:spLocks noGrp="1"/>
          </p:cNvSpPr>
          <p:nvPr>
            <p:ph type="pic" idx="49"/>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27" name="Google Shape;127;p10"/>
          <p:cNvSpPr>
            <a:spLocks noGrp="1"/>
          </p:cNvSpPr>
          <p:nvPr>
            <p:ph type="pic" idx="50"/>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p:nvPr/>
        </p:nvSpPr>
        <p:spPr>
          <a:xfrm>
            <a:off x="28803600"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11" name="Google Shape;11;p5"/>
          <p:cNvSpPr/>
          <p:nvPr/>
        </p:nvSpPr>
        <p:spPr>
          <a:xfrm>
            <a:off x="10134600"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12" name="Google Shape;12;p5"/>
          <p:cNvSpPr/>
          <p:nvPr/>
        </p:nvSpPr>
        <p:spPr>
          <a:xfrm>
            <a:off x="19469100"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13" name="Google Shape;13;p5"/>
          <p:cNvSpPr/>
          <p:nvPr/>
        </p:nvSpPr>
        <p:spPr>
          <a:xfrm>
            <a:off x="807047"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14" name="Google Shape;14;p5"/>
          <p:cNvSpPr txBox="1"/>
          <p:nvPr/>
        </p:nvSpPr>
        <p:spPr>
          <a:xfrm>
            <a:off x="807047" y="32595235"/>
            <a:ext cx="4758537" cy="298543"/>
          </a:xfrm>
          <a:prstGeom prst="rect">
            <a:avLst/>
          </a:prstGeom>
          <a:noFill/>
          <a:ln>
            <a:noFill/>
          </a:ln>
        </p:spPr>
        <p:txBody>
          <a:bodyPr spcFirstLastPara="1" wrap="square" lIns="128000" tIns="64000" rIns="128000" bIns="64000" anchor="t" anchorCtr="0">
            <a:spAutoFit/>
          </a:bodyPr>
          <a:lstStyle/>
          <a:p>
            <a:pPr marL="0" marR="0" lvl="0" indent="0" algn="l" rtl="0">
              <a:spcBef>
                <a:spcPts val="0"/>
              </a:spcBef>
              <a:spcAft>
                <a:spcPts val="0"/>
              </a:spcAft>
              <a:buNone/>
            </a:pPr>
            <a:r>
              <a:rPr lang="en-US" sz="1100" b="0" i="0" u="none" strike="noStrike" cap="none">
                <a:solidFill>
                  <a:srgbClr val="FFFFFF"/>
                </a:solidFill>
                <a:latin typeface="Calibri"/>
                <a:ea typeface="Calibri"/>
                <a:cs typeface="Calibri"/>
                <a:sym typeface="Calibri"/>
              </a:rPr>
              <a:t>Created by Peter Downing – Educational Media Access and Production © 2011</a:t>
            </a:r>
            <a:endParaRPr sz="1100">
              <a:solidFill>
                <a:srgbClr val="FFFFFF"/>
              </a:solidFill>
              <a:latin typeface="Calibri"/>
              <a:ea typeface="Calibri"/>
              <a:cs typeface="Calibri"/>
              <a:sym typeface="Calibri"/>
            </a:endParaRPr>
          </a:p>
        </p:txBody>
      </p:sp>
      <p:sp>
        <p:nvSpPr>
          <p:cNvPr id="15" name="Google Shape;15;p5"/>
          <p:cNvSpPr/>
          <p:nvPr/>
        </p:nvSpPr>
        <p:spPr>
          <a:xfrm>
            <a:off x="0" y="4533736"/>
            <a:ext cx="38404800" cy="101600"/>
          </a:xfrm>
          <a:prstGeom prst="rect">
            <a:avLst/>
          </a:prstGeom>
          <a:solidFill>
            <a:srgbClr val="006A40"/>
          </a:solidFill>
          <a:ln>
            <a:noFill/>
          </a:ln>
        </p:spPr>
        <p:txBody>
          <a:bodyPr spcFirstLastPara="1" wrap="square" lIns="65300" tIns="32650" rIns="65300" bIns="32650" anchor="ctr"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16" name="Google Shape;16;p5"/>
          <p:cNvSpPr/>
          <p:nvPr/>
        </p:nvSpPr>
        <p:spPr>
          <a:xfrm>
            <a:off x="39219616" y="3649719"/>
            <a:ext cx="8794154" cy="26998448"/>
          </a:xfrm>
          <a:prstGeom prst="rect">
            <a:avLst/>
          </a:prstGeom>
          <a:solidFill>
            <a:srgbClr val="3F3F3F"/>
          </a:solidFill>
          <a:ln>
            <a:noFill/>
          </a:ln>
        </p:spPr>
        <p:txBody>
          <a:bodyPr spcFirstLastPara="1" wrap="square" lIns="130600" tIns="261200" rIns="130600" bIns="130600" anchor="t" anchorCtr="0">
            <a:noAutofit/>
          </a:bodyPr>
          <a:lstStyle/>
          <a:p>
            <a:pPr marL="0" marR="0" lvl="0" indent="0" algn="ctr" rtl="0">
              <a:spcBef>
                <a:spcPts val="0"/>
              </a:spcBef>
              <a:spcAft>
                <a:spcPts val="0"/>
              </a:spcAft>
              <a:buNone/>
            </a:pPr>
            <a:r>
              <a:rPr lang="en-US" sz="3600" b="1">
                <a:solidFill>
                  <a:srgbClr val="BED600"/>
                </a:solidFill>
                <a:latin typeface="Trebuchet MS"/>
                <a:ea typeface="Trebuchet MS"/>
                <a:cs typeface="Trebuchet MS"/>
                <a:sym typeface="Trebuchet MS"/>
              </a:rPr>
              <a:t>THIS PANEL DOES NOT PRINT</a:t>
            </a:r>
            <a:endParaRPr/>
          </a:p>
          <a:p>
            <a:pPr marL="0" marR="0" lvl="0" indent="0" algn="ctr"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This PowerPoint template produces a 42”x36” poster. It will save you valuable time placing titles, subtitles, text, and graphics. </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To ensure proper printing, ensure that you use basic fonts available with all Windows and Mac Systems, such as Arial, Times New Roman, Calibri, Trebuchet MS, etc.</a:t>
            </a:r>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0">
                <a:solidFill>
                  <a:schemeClr val="lt1"/>
                </a:solidFill>
                <a:latin typeface="Trebuchet MS"/>
                <a:ea typeface="Trebuchet MS"/>
                <a:cs typeface="Trebuchet MS"/>
                <a:sym typeface="Trebuchet MS"/>
              </a:rPr>
              <a:t>When printing, specify to your printer to print this document at 200%.  PowerPoint does not allow printing over 56”x56”.</a:t>
            </a:r>
            <a:endParaRPr/>
          </a:p>
          <a:p>
            <a:pPr marL="0" marR="0" lvl="0" indent="0" algn="l"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b="0">
                <a:solidFill>
                  <a:schemeClr val="lt1"/>
                </a:solidFill>
                <a:latin typeface="Trebuchet MS"/>
                <a:ea typeface="Trebuchet MS"/>
                <a:cs typeface="Trebuchet MS"/>
                <a:sym typeface="Trebuchet MS"/>
              </a:rPr>
              <a:t>On campus you can have high quality colour printing done at XL Design in Upper Place Riel. Multiple media types are available for your poster including vinyl. Mounting hardware is also available.</a:t>
            </a:r>
            <a:endParaRPr/>
          </a:p>
          <a:p>
            <a:pPr marL="0" marR="0" lvl="0" indent="0" algn="ctr" rtl="0">
              <a:spcBef>
                <a:spcPts val="0"/>
              </a:spcBef>
              <a:spcAft>
                <a:spcPts val="0"/>
              </a:spcAft>
              <a:buNone/>
            </a:pPr>
            <a:r>
              <a:rPr lang="en-US" sz="3200" b="1">
                <a:solidFill>
                  <a:schemeClr val="lt1"/>
                </a:solidFill>
                <a:latin typeface="Trebuchet MS"/>
                <a:ea typeface="Trebuchet MS"/>
                <a:cs typeface="Trebuchet MS"/>
                <a:sym typeface="Trebuchet MS"/>
              </a:rPr>
              <a:t>For information call: 306-966-6976</a:t>
            </a:r>
            <a:endParaRPr sz="2800" b="0">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3600" b="1">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3600" b="1">
                <a:solidFill>
                  <a:schemeClr val="lt1"/>
                </a:solidFill>
                <a:latin typeface="Trebuchet MS"/>
                <a:ea typeface="Trebuchet MS"/>
                <a:cs typeface="Trebuchet MS"/>
                <a:sym typeface="Trebuchet MS"/>
              </a:rPr>
              <a:t>Object Placeholders</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preformatted section header placeholder to the poster area to add another section header. Use section headers to separate topics or concepts within your presentation. </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p:txBody>
      </p:sp>
      <p:sp>
        <p:nvSpPr>
          <p:cNvPr id="17" name="Google Shape;17;p5"/>
          <p:cNvSpPr/>
          <p:nvPr/>
        </p:nvSpPr>
        <p:spPr>
          <a:xfrm>
            <a:off x="39555430" y="21287985"/>
            <a:ext cx="8121215" cy="985099"/>
          </a:xfrm>
          <a:prstGeom prst="rect">
            <a:avLst/>
          </a:prstGeom>
          <a:solidFill>
            <a:srgbClr val="D8D8D8"/>
          </a:solidFill>
          <a:ln>
            <a:noFill/>
          </a:ln>
        </p:spPr>
        <p:txBody>
          <a:bodyPr spcFirstLastPara="1" wrap="square" lIns="65300" tIns="32650" rIns="65300" bIns="32650" anchor="ctr" anchorCtr="0">
            <a:noAutofit/>
          </a:bodyPr>
          <a:lstStyle/>
          <a:p>
            <a:pPr marL="0" marR="0" lvl="0" indent="0" algn="ctr" rtl="0">
              <a:spcBef>
                <a:spcPts val="0"/>
              </a:spcBef>
              <a:spcAft>
                <a:spcPts val="0"/>
              </a:spcAft>
              <a:buNone/>
            </a:pPr>
            <a:endParaRPr sz="8500">
              <a:solidFill>
                <a:schemeClr val="lt1"/>
              </a:solidFill>
              <a:latin typeface="Calibri"/>
              <a:ea typeface="Calibri"/>
              <a:cs typeface="Calibri"/>
              <a:sym typeface="Calibri"/>
            </a:endParaRPr>
          </a:p>
        </p:txBody>
      </p:sp>
      <p:cxnSp>
        <p:nvCxnSpPr>
          <p:cNvPr id="18" name="Google Shape;18;p5"/>
          <p:cNvCxnSpPr/>
          <p:nvPr/>
        </p:nvCxnSpPr>
        <p:spPr>
          <a:xfrm>
            <a:off x="39219616" y="13179974"/>
            <a:ext cx="8794154" cy="31531"/>
          </a:xfrm>
          <a:prstGeom prst="straightConnector1">
            <a:avLst/>
          </a:prstGeom>
          <a:noFill/>
          <a:ln w="9525" cap="flat" cmpd="sng">
            <a:solidFill>
              <a:srgbClr val="D8D8D8"/>
            </a:solidFill>
            <a:prstDash val="solid"/>
            <a:round/>
            <a:headEnd type="none" w="sm" len="sm"/>
            <a:tailEnd type="none" w="sm" len="sm"/>
          </a:ln>
        </p:spPr>
      </p:cxnSp>
      <p:sp>
        <p:nvSpPr>
          <p:cNvPr id="19" name="Google Shape;19;p5"/>
          <p:cNvSpPr/>
          <p:nvPr/>
        </p:nvSpPr>
        <p:spPr>
          <a:xfrm>
            <a:off x="40462889" y="24783394"/>
            <a:ext cx="6581413" cy="5423338"/>
          </a:xfrm>
          <a:prstGeom prst="rect">
            <a:avLst/>
          </a:prstGeom>
          <a:solidFill>
            <a:srgbClr val="D8D8D8"/>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5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9"/>
          <p:cNvSpPr/>
          <p:nvPr/>
        </p:nvSpPr>
        <p:spPr>
          <a:xfrm>
            <a:off x="800100"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71" name="Google Shape;71;p9"/>
          <p:cNvSpPr/>
          <p:nvPr/>
        </p:nvSpPr>
        <p:spPr>
          <a:xfrm>
            <a:off x="28803600" y="5257800"/>
            <a:ext cx="8801100"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72" name="Google Shape;72;p9"/>
          <p:cNvSpPr/>
          <p:nvPr/>
        </p:nvSpPr>
        <p:spPr>
          <a:xfrm>
            <a:off x="10134603" y="5257800"/>
            <a:ext cx="18134211" cy="26746200"/>
          </a:xfrm>
          <a:prstGeom prst="rect">
            <a:avLst/>
          </a:prstGeom>
          <a:noFill/>
          <a:ln w="9525" cap="flat" cmpd="sng">
            <a:solidFill>
              <a:srgbClr val="006A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73" name="Google Shape;73;p9"/>
          <p:cNvSpPr txBox="1"/>
          <p:nvPr/>
        </p:nvSpPr>
        <p:spPr>
          <a:xfrm>
            <a:off x="807047" y="32595235"/>
            <a:ext cx="4758537" cy="298543"/>
          </a:xfrm>
          <a:prstGeom prst="rect">
            <a:avLst/>
          </a:prstGeom>
          <a:noFill/>
          <a:ln>
            <a:noFill/>
          </a:ln>
        </p:spPr>
        <p:txBody>
          <a:bodyPr spcFirstLastPara="1" wrap="square" lIns="128000" tIns="64000" rIns="128000" bIns="64000" anchor="t" anchorCtr="0">
            <a:sp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Created by Peter Downing – Educational Media Access and Production © 2011</a:t>
            </a:r>
            <a:endParaRPr sz="1100">
              <a:solidFill>
                <a:srgbClr val="FFFFFF"/>
              </a:solidFill>
              <a:latin typeface="Calibri"/>
              <a:ea typeface="Calibri"/>
              <a:cs typeface="Calibri"/>
              <a:sym typeface="Calibri"/>
            </a:endParaRPr>
          </a:p>
        </p:txBody>
      </p:sp>
      <p:sp>
        <p:nvSpPr>
          <p:cNvPr id="74" name="Google Shape;74;p9"/>
          <p:cNvSpPr/>
          <p:nvPr/>
        </p:nvSpPr>
        <p:spPr>
          <a:xfrm>
            <a:off x="0" y="4533736"/>
            <a:ext cx="38404800" cy="101600"/>
          </a:xfrm>
          <a:prstGeom prst="rect">
            <a:avLst/>
          </a:prstGeom>
          <a:solidFill>
            <a:srgbClr val="006A40"/>
          </a:solidFill>
          <a:ln>
            <a:noFill/>
          </a:ln>
        </p:spPr>
        <p:txBody>
          <a:bodyPr spcFirstLastPara="1" wrap="square" lIns="65300" tIns="32650" rIns="65300" bIns="32650" anchor="ctr" anchorCtr="0">
            <a:noAutofit/>
          </a:bodyPr>
          <a:lstStyle/>
          <a:p>
            <a:pPr marL="0" marR="0" lvl="0" indent="0" algn="l" rtl="0">
              <a:spcBef>
                <a:spcPts val="0"/>
              </a:spcBef>
              <a:spcAft>
                <a:spcPts val="0"/>
              </a:spcAft>
              <a:buNone/>
            </a:pPr>
            <a:endParaRPr sz="8500">
              <a:solidFill>
                <a:schemeClr val="dk1"/>
              </a:solidFill>
              <a:latin typeface="Calibri"/>
              <a:ea typeface="Calibri"/>
              <a:cs typeface="Calibri"/>
              <a:sym typeface="Calibri"/>
            </a:endParaRPr>
          </a:p>
        </p:txBody>
      </p:sp>
      <p:sp>
        <p:nvSpPr>
          <p:cNvPr id="75" name="Google Shape;75;p9"/>
          <p:cNvSpPr/>
          <p:nvPr/>
        </p:nvSpPr>
        <p:spPr>
          <a:xfrm>
            <a:off x="39219616" y="3649719"/>
            <a:ext cx="8794154" cy="26998448"/>
          </a:xfrm>
          <a:prstGeom prst="rect">
            <a:avLst/>
          </a:prstGeom>
          <a:solidFill>
            <a:srgbClr val="3F3F3F"/>
          </a:solidFill>
          <a:ln>
            <a:noFill/>
          </a:ln>
        </p:spPr>
        <p:txBody>
          <a:bodyPr spcFirstLastPara="1" wrap="square" lIns="130600" tIns="261200" rIns="130600" bIns="130600" anchor="t" anchorCtr="0">
            <a:noAutofit/>
          </a:bodyPr>
          <a:lstStyle/>
          <a:p>
            <a:pPr marL="0" marR="0" lvl="0" indent="0" algn="ctr" rtl="0">
              <a:spcBef>
                <a:spcPts val="0"/>
              </a:spcBef>
              <a:spcAft>
                <a:spcPts val="0"/>
              </a:spcAft>
              <a:buNone/>
            </a:pPr>
            <a:r>
              <a:rPr lang="en-US" sz="3600" b="1">
                <a:solidFill>
                  <a:srgbClr val="BED600"/>
                </a:solidFill>
                <a:latin typeface="Trebuchet MS"/>
                <a:ea typeface="Trebuchet MS"/>
                <a:cs typeface="Trebuchet MS"/>
                <a:sym typeface="Trebuchet MS"/>
              </a:rPr>
              <a:t>THIS PANEL DOES NOT PRINT</a:t>
            </a:r>
            <a:endParaRPr/>
          </a:p>
          <a:p>
            <a:pPr marL="0" marR="0" lvl="0" indent="0" algn="ctr"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This PowerPoint template produces a 42”x36” poster. It will save you valuable time placing titles, subtitles, text, and graphics. </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To ensure proper printing, ensure that you use basic fonts available with all Windows and Mac Systems, such as Arial, Times New Roman, Calibri, Trebuchet MS, etc.</a:t>
            </a:r>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0">
                <a:solidFill>
                  <a:schemeClr val="lt1"/>
                </a:solidFill>
                <a:latin typeface="Trebuchet MS"/>
                <a:ea typeface="Trebuchet MS"/>
                <a:cs typeface="Trebuchet MS"/>
                <a:sym typeface="Trebuchet MS"/>
              </a:rPr>
              <a:t>When printing, specify to your printer to print this document at 200%.  PowerPoint does not allow printing over 56”x56”.</a:t>
            </a:r>
            <a:endParaRPr/>
          </a:p>
          <a:p>
            <a:pPr marL="0" marR="0" lvl="0" indent="0" algn="l"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b="0">
                <a:solidFill>
                  <a:schemeClr val="lt1"/>
                </a:solidFill>
                <a:latin typeface="Trebuchet MS"/>
                <a:ea typeface="Trebuchet MS"/>
                <a:cs typeface="Trebuchet MS"/>
                <a:sym typeface="Trebuchet MS"/>
              </a:rPr>
              <a:t>On campus you can have high quality colour printing done at XL Design in Upper Place Riel. Multiple media types are available for your poster including vinyl. Mounting hardware is also available.</a:t>
            </a:r>
            <a:endParaRPr/>
          </a:p>
          <a:p>
            <a:pPr marL="0" marR="0" lvl="0" indent="0" algn="ctr" rtl="0">
              <a:spcBef>
                <a:spcPts val="0"/>
              </a:spcBef>
              <a:spcAft>
                <a:spcPts val="0"/>
              </a:spcAft>
              <a:buNone/>
            </a:pPr>
            <a:r>
              <a:rPr lang="en-US" sz="3200" b="1">
                <a:solidFill>
                  <a:schemeClr val="lt1"/>
                </a:solidFill>
                <a:latin typeface="Trebuchet MS"/>
                <a:ea typeface="Trebuchet MS"/>
                <a:cs typeface="Trebuchet MS"/>
                <a:sym typeface="Trebuchet MS"/>
              </a:rPr>
              <a:t>For information call: 306-966-6976</a:t>
            </a:r>
            <a:endParaRPr sz="2800" b="0">
              <a:solidFill>
                <a:srgbClr val="FFFF00"/>
              </a:solidFill>
              <a:latin typeface="Trebuchet MS"/>
              <a:ea typeface="Trebuchet MS"/>
              <a:cs typeface="Trebuchet MS"/>
              <a:sym typeface="Trebuchet MS"/>
            </a:endParaRPr>
          </a:p>
          <a:p>
            <a:pPr marL="0" marR="0" lvl="0" indent="0" algn="l" rtl="0">
              <a:spcBef>
                <a:spcPts val="0"/>
              </a:spcBef>
              <a:spcAft>
                <a:spcPts val="0"/>
              </a:spcAft>
              <a:buNone/>
            </a:pPr>
            <a:endParaRPr sz="3600" b="1">
              <a:solidFill>
                <a:srgbClr val="FFFF00"/>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3600" b="1">
                <a:solidFill>
                  <a:schemeClr val="lt1"/>
                </a:solidFill>
                <a:latin typeface="Trebuchet MS"/>
                <a:ea typeface="Trebuchet MS"/>
                <a:cs typeface="Trebuchet MS"/>
                <a:sym typeface="Trebuchet MS"/>
              </a:rPr>
              <a:t>Object Placeholders</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Use the placeholders provided below to add new elements to your poster: Drag a placeholder onto the poster area, size it, and click it to edit.</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Section Header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preformatted section header placeholder to the poster area to add another section header. Use section headers to separate topics or concepts within your presentation. </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Text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preformatted text placeholder to the poster to add a new body of text.</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a:p>
            <a:pPr marL="0" marR="0" lvl="0" indent="0" algn="l" rtl="0">
              <a:spcBef>
                <a:spcPts val="0"/>
              </a:spcBef>
              <a:spcAft>
                <a:spcPts val="0"/>
              </a:spcAft>
              <a:buNone/>
            </a:pPr>
            <a:r>
              <a:rPr lang="en-US" sz="2800" b="1">
                <a:solidFill>
                  <a:srgbClr val="BED600"/>
                </a:solidFill>
                <a:latin typeface="Trebuchet MS"/>
                <a:ea typeface="Trebuchet MS"/>
                <a:cs typeface="Trebuchet MS"/>
                <a:sym typeface="Trebuchet MS"/>
              </a:rPr>
              <a:t>Picture placeholder</a:t>
            </a:r>
            <a:endParaRPr/>
          </a:p>
          <a:p>
            <a:pPr marL="0" marR="0" lvl="0" indent="0" algn="l" rtl="0">
              <a:spcBef>
                <a:spcPts val="0"/>
              </a:spcBef>
              <a:spcAft>
                <a:spcPts val="0"/>
              </a:spcAft>
              <a:buNone/>
            </a:pPr>
            <a:r>
              <a:rPr lang="en-US" sz="2800">
                <a:solidFill>
                  <a:schemeClr val="lt1"/>
                </a:solidFill>
                <a:latin typeface="Trebuchet MS"/>
                <a:ea typeface="Trebuchet MS"/>
                <a:cs typeface="Trebuchet MS"/>
                <a:sym typeface="Trebuchet MS"/>
              </a:rPr>
              <a:t>Move this graphic placeholder onto your poster, size it first, and then click it to add a picture to the poster.</a:t>
            </a:r>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28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2800" b="1">
              <a:solidFill>
                <a:srgbClr val="FFFF00"/>
              </a:solidFill>
              <a:latin typeface="Trebuchet MS"/>
              <a:ea typeface="Trebuchet MS"/>
              <a:cs typeface="Trebuchet MS"/>
              <a:sym typeface="Trebuchet MS"/>
            </a:endParaRPr>
          </a:p>
        </p:txBody>
      </p:sp>
      <p:sp>
        <p:nvSpPr>
          <p:cNvPr id="76" name="Google Shape;76;p9"/>
          <p:cNvSpPr/>
          <p:nvPr/>
        </p:nvSpPr>
        <p:spPr>
          <a:xfrm>
            <a:off x="39555430" y="21287985"/>
            <a:ext cx="8121215" cy="985099"/>
          </a:xfrm>
          <a:prstGeom prst="rect">
            <a:avLst/>
          </a:prstGeom>
          <a:solidFill>
            <a:srgbClr val="D8D8D8"/>
          </a:solidFill>
          <a:ln>
            <a:noFill/>
          </a:ln>
        </p:spPr>
        <p:txBody>
          <a:bodyPr spcFirstLastPara="1" wrap="square" lIns="65300" tIns="32650" rIns="65300" bIns="32650" anchor="ctr" anchorCtr="0">
            <a:noAutofit/>
          </a:bodyPr>
          <a:lstStyle/>
          <a:p>
            <a:pPr marL="0" marR="0" lvl="0" indent="0" algn="ctr" rtl="0">
              <a:spcBef>
                <a:spcPts val="0"/>
              </a:spcBef>
              <a:spcAft>
                <a:spcPts val="0"/>
              </a:spcAft>
              <a:buNone/>
            </a:pPr>
            <a:endParaRPr sz="8500">
              <a:solidFill>
                <a:schemeClr val="lt1"/>
              </a:solidFill>
              <a:latin typeface="Calibri"/>
              <a:ea typeface="Calibri"/>
              <a:cs typeface="Calibri"/>
              <a:sym typeface="Calibri"/>
            </a:endParaRPr>
          </a:p>
        </p:txBody>
      </p:sp>
      <p:cxnSp>
        <p:nvCxnSpPr>
          <p:cNvPr id="77" name="Google Shape;77;p9"/>
          <p:cNvCxnSpPr/>
          <p:nvPr/>
        </p:nvCxnSpPr>
        <p:spPr>
          <a:xfrm>
            <a:off x="39219616" y="13179974"/>
            <a:ext cx="8794154" cy="31531"/>
          </a:xfrm>
          <a:prstGeom prst="straightConnector1">
            <a:avLst/>
          </a:prstGeom>
          <a:noFill/>
          <a:ln w="9525" cap="flat" cmpd="sng">
            <a:solidFill>
              <a:srgbClr val="D8D8D8"/>
            </a:solidFill>
            <a:prstDash val="solid"/>
            <a:round/>
            <a:headEnd type="none" w="sm" len="sm"/>
            <a:tailEnd type="none" w="sm" len="sm"/>
          </a:ln>
        </p:spPr>
      </p:cxnSp>
      <p:sp>
        <p:nvSpPr>
          <p:cNvPr id="78" name="Google Shape;78;p9"/>
          <p:cNvSpPr/>
          <p:nvPr/>
        </p:nvSpPr>
        <p:spPr>
          <a:xfrm>
            <a:off x="40462889" y="24783394"/>
            <a:ext cx="6581413" cy="5423338"/>
          </a:xfrm>
          <a:prstGeom prst="rect">
            <a:avLst/>
          </a:prstGeom>
          <a:solidFill>
            <a:srgbClr val="D8D8D8"/>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5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
          <p:cNvSpPr txBox="1">
            <a:spLocks noGrp="1"/>
          </p:cNvSpPr>
          <p:nvPr>
            <p:ph type="body" idx="1"/>
          </p:nvPr>
        </p:nvSpPr>
        <p:spPr>
          <a:xfrm>
            <a:off x="789775" y="6004406"/>
            <a:ext cx="8799600" cy="17918700"/>
          </a:xfrm>
          <a:prstGeom prst="rect">
            <a:avLst/>
          </a:prstGeom>
          <a:noFill/>
          <a:ln>
            <a:noFill/>
          </a:ln>
        </p:spPr>
        <p:txBody>
          <a:bodyPr spcFirstLastPara="1" wrap="square" lIns="228550" tIns="228550" rIns="228550" bIns="228550" anchor="t" anchorCtr="0">
            <a:spAutoFit/>
          </a:bodyPr>
          <a:lstStyle/>
          <a:p>
            <a:pPr marL="0" lvl="0" indent="0" algn="l" rtl="0">
              <a:lnSpc>
                <a:spcPct val="107916"/>
              </a:lnSpc>
              <a:spcBef>
                <a:spcPts val="0"/>
              </a:spcBef>
              <a:spcAft>
                <a:spcPts val="0"/>
              </a:spcAft>
              <a:buClr>
                <a:schemeClr val="dk1"/>
              </a:buClr>
              <a:buSzPts val="1100"/>
              <a:buFont typeface="Arial"/>
              <a:buNone/>
            </a:pPr>
            <a:r>
              <a:rPr lang="en-US" sz="1500">
                <a:highlight>
                  <a:srgbClr val="FCFCFC"/>
                </a:highlight>
                <a:latin typeface="Calibri"/>
                <a:ea typeface="Calibri"/>
                <a:cs typeface="Calibri"/>
                <a:sym typeface="Calibri"/>
              </a:rPr>
              <a:t>Advance care planning (ACP) is defined as “the process of discussing and recording preferences concerning goals of care for patients who may lose capacity or communication ability in the future” (1).</a:t>
            </a: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US" sz="1500">
                <a:latin typeface="Calibri"/>
                <a:ea typeface="Calibri"/>
                <a:cs typeface="Calibri"/>
                <a:sym typeface="Calibri"/>
              </a:rPr>
              <a:t>There’s an increasing global trend of older populations.  Estimated between years 2015 and 2050, the global population of those aged 60 and older will nearly double (2).  As a result, there will be more patients with chronic and life-limiting illnesses thus emphasizing the importance of identifying the need for and initiation of ACP. </a:t>
            </a: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US" sz="1500">
                <a:latin typeface="Calibri"/>
                <a:ea typeface="Calibri"/>
                <a:cs typeface="Calibri"/>
                <a:sym typeface="Calibri"/>
              </a:rPr>
              <a:t>The ACP discussion involves: discussion of disease and prognosis, treatment options, and documentation of patients’ values that shape their unique ACP (2)(3). Unfortunately, appropriate initiation of ACP requires an understanding of factors that facilitate and hinder the</a:t>
            </a:r>
            <a:r>
              <a:rPr lang="en-US" sz="1500">
                <a:solidFill>
                  <a:srgbClr val="434343"/>
                </a:solidFill>
                <a:latin typeface="Calibri"/>
                <a:ea typeface="Calibri"/>
                <a:cs typeface="Calibri"/>
                <a:sym typeface="Calibri"/>
              </a:rPr>
              <a:t> </a:t>
            </a:r>
            <a:r>
              <a:rPr lang="en-US" sz="1500">
                <a:latin typeface="Calibri"/>
                <a:ea typeface="Calibri"/>
                <a:cs typeface="Calibri"/>
                <a:sym typeface="Calibri"/>
              </a:rPr>
              <a:t>implementation of ACP. As such, a patient's’ lack of understanding of what constitutes ACP leads to lower rates of perceived initiation of ACP compared to health care professionals’ (HCP) perceived initiation rates (4). </a:t>
            </a: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US" sz="1500">
                <a:latin typeface="Calibri"/>
                <a:ea typeface="Calibri"/>
                <a:cs typeface="Calibri"/>
                <a:sym typeface="Calibri"/>
              </a:rPr>
              <a:t>Another barrier to improving rates of ACP, is that of appropriate documentation. According to Ben Ami et al. (2), 50-60% of older adults claim completion of an ACP document, however, the documents were found only in the EHR 4-13% of the time. Currently it has been identified that in the setting of ACP, patients will prefer HCP to initiate conversation (4). Unfortunately, barriers to the initiation of ACP amongst HCP include lack of physician training for appropriate identification and timing of ACP in the setting of unpredictable disease processes and time constraints (4). Furthermore, there exists a lack of standardized documentation for ACP thus impacting rates of ACP</a:t>
            </a:r>
            <a:r>
              <a:rPr lang="en-US" sz="1500">
                <a:solidFill>
                  <a:srgbClr val="FF00FF"/>
                </a:solidFill>
                <a:latin typeface="Calibri"/>
                <a:ea typeface="Calibri"/>
                <a:cs typeface="Calibri"/>
                <a:sym typeface="Calibri"/>
              </a:rPr>
              <a:t> </a:t>
            </a:r>
            <a:r>
              <a:rPr lang="en-US" sz="1500">
                <a:latin typeface="Calibri"/>
                <a:ea typeface="Calibri"/>
                <a:cs typeface="Calibri"/>
                <a:sym typeface="Calibri"/>
              </a:rPr>
              <a:t>(3). Finally, a key barrier in ACP initiation is that of misconceptions that autonomy is lost by patients and family members through this process thus increasing avoidance in engagement of ACP. </a:t>
            </a: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500">
              <a:solidFill>
                <a:srgbClr val="9900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None/>
            </a:pPr>
            <a:r>
              <a:rPr lang="en-US" sz="1500">
                <a:latin typeface="Calibri"/>
                <a:ea typeface="Calibri"/>
                <a:cs typeface="Calibri"/>
                <a:sym typeface="Calibri"/>
              </a:rPr>
              <a:t>A review by Poveda-Moral et al, found that major HCP barriers were lack of education in implementing ACP, discomfort in having these discussions and lack of time.  Patient-related barriers included discomfort in discussing the end-of-life of loved ones, lack of awareness of how to complete ACP and who would begin the process (5). Currently, it is unclear how to appropriately use all elements of ACP for effective documentation of directives with the goal of improving quality of end of life care (6). </a:t>
            </a:r>
            <a:endParaRPr sz="1500">
              <a:latin typeface="Calibri"/>
              <a:ea typeface="Calibri"/>
              <a:cs typeface="Calibri"/>
              <a:sym typeface="Calibri"/>
            </a:endParaRPr>
          </a:p>
          <a:p>
            <a:pPr marL="0" lvl="0" indent="0" algn="l" rtl="0">
              <a:lnSpc>
                <a:spcPct val="107917"/>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7"/>
              </a:lnSpc>
              <a:spcBef>
                <a:spcPts val="0"/>
              </a:spcBef>
              <a:spcAft>
                <a:spcPts val="0"/>
              </a:spcAft>
              <a:buClr>
                <a:schemeClr val="dk1"/>
              </a:buClr>
              <a:buSzPts val="1100"/>
              <a:buNone/>
            </a:pPr>
            <a:r>
              <a:rPr lang="en-US" sz="1500">
                <a:latin typeface="Calibri"/>
                <a:ea typeface="Calibri"/>
                <a:cs typeface="Calibri"/>
                <a:sym typeface="Calibri"/>
              </a:rPr>
              <a:t>Existing barriers are preventing the  initiation and standardized documentation of advanced care planning for the geriatric population at the Family Medicine Unit at Regina Centre Crossing. Barriers are both patient and physician dependent.  </a:t>
            </a: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500">
                <a:latin typeface="Calibri"/>
                <a:ea typeface="Calibri"/>
                <a:cs typeface="Calibri"/>
                <a:sym typeface="Calibri"/>
              </a:rPr>
              <a:t>ACP planning is a high value intervention that can be initiated by physicians to improve quality of life for older patients and those with life-limiting illness. By implementing an EMR supported ACP documentation together with physician and staff education and training on ACP communication, Rose et al. (8) measured that 7200 ACP conversations in 36 primary care settings were initiated. Previously, these 7200 had no advanced directives scanned into the EMR but with these new interventions, 29% now had advanced directives in the EMR analyzed in a 10- month period (8). A systematic review completed by Huber et al. (9) showed that EHR interventions in the setting of ACP communication were efficacious with an improvement in 1 or more advanced care planning outcomes. (9)</a:t>
            </a: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None/>
            </a:pPr>
            <a:endParaRPr sz="15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000">
              <a:latin typeface="Calibri"/>
              <a:ea typeface="Calibri"/>
              <a:cs typeface="Calibri"/>
              <a:sym typeface="Calibri"/>
            </a:endParaRPr>
          </a:p>
        </p:txBody>
      </p:sp>
      <p:sp>
        <p:nvSpPr>
          <p:cNvPr id="133" name="Google Shape;133;p3"/>
          <p:cNvSpPr txBox="1">
            <a:spLocks noGrp="1"/>
          </p:cNvSpPr>
          <p:nvPr>
            <p:ph type="body" idx="2"/>
          </p:nvPr>
        </p:nvSpPr>
        <p:spPr>
          <a:xfrm>
            <a:off x="807049" y="5295418"/>
            <a:ext cx="87927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Introduction</a:t>
            </a:r>
            <a:endParaRPr/>
          </a:p>
        </p:txBody>
      </p:sp>
      <p:sp>
        <p:nvSpPr>
          <p:cNvPr id="134" name="Google Shape;134;p3"/>
          <p:cNvSpPr txBox="1">
            <a:spLocks noGrp="1"/>
          </p:cNvSpPr>
          <p:nvPr>
            <p:ph type="body" idx="3"/>
          </p:nvPr>
        </p:nvSpPr>
        <p:spPr>
          <a:xfrm>
            <a:off x="789774" y="14919071"/>
            <a:ext cx="8801100" cy="984900"/>
          </a:xfrm>
          <a:prstGeom prst="rect">
            <a:avLst/>
          </a:prstGeom>
          <a:noFill/>
          <a:ln>
            <a:noFill/>
          </a:ln>
        </p:spPr>
        <p:txBody>
          <a:bodyPr spcFirstLastPara="1" wrap="square" lIns="228550" tIns="228550" rIns="228550" bIns="228550" anchor="t" anchorCtr="0">
            <a:spAutoFit/>
          </a:bodyPr>
          <a:lstStyle/>
          <a:p>
            <a:pPr marL="457200" lvl="0" indent="0" algn="just" rtl="0">
              <a:spcBef>
                <a:spcPts val="0"/>
              </a:spcBef>
              <a:spcAft>
                <a:spcPts val="0"/>
              </a:spcAft>
              <a:buNone/>
            </a:pPr>
            <a:r>
              <a:rPr lang="en-US"/>
              <a:t> </a:t>
            </a:r>
            <a:endParaRPr/>
          </a:p>
        </p:txBody>
      </p:sp>
      <p:sp>
        <p:nvSpPr>
          <p:cNvPr id="135" name="Google Shape;135;p3"/>
          <p:cNvSpPr txBox="1">
            <a:spLocks noGrp="1"/>
          </p:cNvSpPr>
          <p:nvPr>
            <p:ph type="body" idx="4"/>
          </p:nvPr>
        </p:nvSpPr>
        <p:spPr>
          <a:xfrm>
            <a:off x="796697" y="20534442"/>
            <a:ext cx="87942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Objectives</a:t>
            </a:r>
            <a:endParaRPr/>
          </a:p>
        </p:txBody>
      </p:sp>
      <p:sp>
        <p:nvSpPr>
          <p:cNvPr id="136" name="Google Shape;136;p3"/>
          <p:cNvSpPr txBox="1">
            <a:spLocks noGrp="1"/>
          </p:cNvSpPr>
          <p:nvPr>
            <p:ph type="body" idx="5"/>
          </p:nvPr>
        </p:nvSpPr>
        <p:spPr>
          <a:xfrm>
            <a:off x="10137376" y="5996468"/>
            <a:ext cx="18129900" cy="7949768"/>
          </a:xfrm>
          <a:prstGeom prst="rect">
            <a:avLst/>
          </a:prstGeom>
          <a:noFill/>
          <a:ln>
            <a:noFill/>
          </a:ln>
        </p:spPr>
        <p:txBody>
          <a:bodyPr spcFirstLastPara="1" wrap="square" lIns="228550" tIns="228550" rIns="228550" bIns="228550" anchor="t" anchorCtr="0">
            <a:spAutoFit/>
          </a:bodyPr>
          <a:lstStyle/>
          <a:p>
            <a:pPr marL="0" indent="0" algn="l">
              <a:lnSpc>
                <a:spcPct val="115000"/>
              </a:lnSpc>
              <a:spcBef>
                <a:spcPts val="1200"/>
              </a:spcBef>
              <a:buSzPts val="1100"/>
            </a:pPr>
            <a:r>
              <a:rPr lang="en-US" sz="3000" dirty="0"/>
              <a:t>An ongoing quality improvement project at the Family Medicine Unit (FMU) in Regina, Saskatchewan, aims at increasing discussion and documentation of Advanced Care Planning (ACP) for patients 65 and older. This has been studied by rolling out Plan Develop Study and Act (PDSA) cycles every three months, iteratively. To date, we have rolled out three cycles. The method followed is:</a:t>
            </a: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just" rtl="0">
              <a:spcBef>
                <a:spcPts val="1200"/>
              </a:spcBef>
              <a:spcAft>
                <a:spcPts val="0"/>
              </a:spcAft>
              <a:buClr>
                <a:schemeClr val="dk1"/>
              </a:buClr>
              <a:buSzPts val="3400"/>
              <a:buNone/>
            </a:pPr>
            <a:endParaRPr/>
          </a:p>
        </p:txBody>
      </p:sp>
      <p:sp>
        <p:nvSpPr>
          <p:cNvPr id="137" name="Google Shape;137;p3"/>
          <p:cNvSpPr txBox="1">
            <a:spLocks noGrp="1"/>
          </p:cNvSpPr>
          <p:nvPr>
            <p:ph type="body" idx="6"/>
          </p:nvPr>
        </p:nvSpPr>
        <p:spPr>
          <a:xfrm>
            <a:off x="10138769" y="5295418"/>
            <a:ext cx="181299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Methods</a:t>
            </a:r>
            <a:endParaRPr/>
          </a:p>
        </p:txBody>
      </p:sp>
      <p:sp>
        <p:nvSpPr>
          <p:cNvPr id="138" name="Google Shape;138;p3"/>
          <p:cNvSpPr txBox="1">
            <a:spLocks noGrp="1"/>
          </p:cNvSpPr>
          <p:nvPr>
            <p:ph type="body" idx="7"/>
          </p:nvPr>
        </p:nvSpPr>
        <p:spPr>
          <a:xfrm>
            <a:off x="9938253" y="17877321"/>
            <a:ext cx="12561300" cy="11083200"/>
          </a:xfrm>
          <a:prstGeom prst="rect">
            <a:avLst/>
          </a:prstGeom>
          <a:noFill/>
          <a:ln>
            <a:noFill/>
          </a:ln>
        </p:spPr>
        <p:txBody>
          <a:bodyPr spcFirstLastPara="1" wrap="square" lIns="228550" tIns="228550" rIns="228550" bIns="22855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600" dirty="0"/>
              <a:t>The first survey delivered in March to Providers (n = 19) indicated that 36.84% were slightly comfortable, 31.50% were comfortable and 26.2% were very comfortable in initiating ACP discussions. Additionally, 5.26% expressed they were not comfortable in initiating ACP discussions (Table 1a). The initial survey indicated that time (89.47%), lack of formal training (57.89%) and the absence of a formal standardized ACP template (31.58%) were barriers to initiating/documenting ACP discussions. Table 2 reflects the increase in ACP documentation from baseline across 3 modalities to be a total of 16 during the first PDSA cycle.</a:t>
            </a:r>
            <a:endParaRPr sz="2600" dirty="0"/>
          </a:p>
          <a:p>
            <a:pPr marL="0" indent="0" algn="l">
              <a:lnSpc>
                <a:spcPct val="115000"/>
              </a:lnSpc>
              <a:spcBef>
                <a:spcPts val="1200"/>
              </a:spcBef>
              <a:buSzPts val="1100"/>
            </a:pPr>
            <a:r>
              <a:rPr lang="en-US" sz="2600" dirty="0"/>
              <a:t>The second PDSA cycle taking place between April 1 – June 30, 2023, introduced learning material (pre-readings) and Dr. K. Mohr’s lecture  to address the lack of formal training. The second survey (n = 20) showed that following the intervention, 10% strongly agreed and 45% of FMU staff agreed they were more comfortable in initiating ACP discussions (Table 1b). Whereas 45% of FMU staff neither agreed nor disagreed that the interventions improved their level of comfort (Table 1). Following the interventions, there were 16 new ACP discussions documented in the EMR during the second PDSA cycle.</a:t>
            </a:r>
            <a:endParaRPr sz="2600" dirty="0"/>
          </a:p>
          <a:p>
            <a:pPr marL="0" lvl="0" indent="0" algn="l" rtl="0">
              <a:lnSpc>
                <a:spcPct val="115000"/>
              </a:lnSpc>
              <a:spcBef>
                <a:spcPts val="1200"/>
              </a:spcBef>
              <a:spcAft>
                <a:spcPts val="0"/>
              </a:spcAft>
              <a:buClr>
                <a:schemeClr val="dk1"/>
              </a:buClr>
              <a:buSzPts val="1100"/>
              <a:buFont typeface="Arial"/>
              <a:buNone/>
            </a:pPr>
            <a:r>
              <a:rPr lang="en-US" sz="2600" dirty="0"/>
              <a:t>Post educational intervention, the survey emailed to all provider clinicians including residents revealed an increase of about 10.5% ( additional 13 documents). After Dr. Mohr’s discussion, the numbers the EMR increased by about 8.8 % (increase of 12 documents).</a:t>
            </a:r>
            <a:endParaRPr sz="2600" dirty="0"/>
          </a:p>
          <a:p>
            <a:pPr marL="0" lvl="0" indent="0" algn="l" rtl="0">
              <a:lnSpc>
                <a:spcPct val="115000"/>
              </a:lnSpc>
              <a:spcBef>
                <a:spcPts val="1200"/>
              </a:spcBef>
              <a:spcAft>
                <a:spcPts val="0"/>
              </a:spcAft>
              <a:buClr>
                <a:schemeClr val="dk1"/>
              </a:buClr>
              <a:buSzPts val="1100"/>
              <a:buFont typeface="Arial"/>
              <a:buNone/>
            </a:pPr>
            <a:endParaRPr sz="2500"/>
          </a:p>
          <a:p>
            <a:pPr marL="0" lvl="0" indent="0" algn="l" rtl="0">
              <a:lnSpc>
                <a:spcPct val="115000"/>
              </a:lnSpc>
              <a:spcBef>
                <a:spcPts val="1200"/>
              </a:spcBef>
              <a:spcAft>
                <a:spcPts val="0"/>
              </a:spcAft>
              <a:buClr>
                <a:schemeClr val="dk1"/>
              </a:buClr>
              <a:buSzPts val="1100"/>
              <a:buFont typeface="Arial"/>
              <a:buNone/>
            </a:pPr>
            <a:endParaRPr/>
          </a:p>
          <a:p>
            <a:pPr marL="0" lvl="0" indent="0" algn="just" rtl="0">
              <a:spcBef>
                <a:spcPts val="1200"/>
              </a:spcBef>
              <a:spcAft>
                <a:spcPts val="0"/>
              </a:spcAft>
              <a:buClr>
                <a:schemeClr val="dk1"/>
              </a:buClr>
              <a:buSzPts val="3400"/>
              <a:buNone/>
            </a:pPr>
            <a:endParaRPr/>
          </a:p>
        </p:txBody>
      </p:sp>
      <p:sp>
        <p:nvSpPr>
          <p:cNvPr id="139" name="Google Shape;139;p3"/>
          <p:cNvSpPr txBox="1">
            <a:spLocks noGrp="1"/>
          </p:cNvSpPr>
          <p:nvPr>
            <p:ph type="body" idx="8"/>
          </p:nvPr>
        </p:nvSpPr>
        <p:spPr>
          <a:xfrm>
            <a:off x="10134316" y="16929888"/>
            <a:ext cx="181299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Results</a:t>
            </a:r>
            <a:endParaRPr/>
          </a:p>
        </p:txBody>
      </p:sp>
      <p:sp>
        <p:nvSpPr>
          <p:cNvPr id="140" name="Google Shape;140;p3"/>
          <p:cNvSpPr txBox="1">
            <a:spLocks noGrp="1"/>
          </p:cNvSpPr>
          <p:nvPr>
            <p:ph type="body" idx="9"/>
          </p:nvPr>
        </p:nvSpPr>
        <p:spPr>
          <a:xfrm>
            <a:off x="28809156" y="5295418"/>
            <a:ext cx="87912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Discussion</a:t>
            </a:r>
            <a:endParaRPr/>
          </a:p>
        </p:txBody>
      </p:sp>
      <p:sp>
        <p:nvSpPr>
          <p:cNvPr id="141" name="Google Shape;141;p3"/>
          <p:cNvSpPr txBox="1">
            <a:spLocks noGrp="1"/>
          </p:cNvSpPr>
          <p:nvPr>
            <p:ph type="body" idx="13"/>
          </p:nvPr>
        </p:nvSpPr>
        <p:spPr>
          <a:xfrm>
            <a:off x="28807765" y="6004406"/>
            <a:ext cx="8791200" cy="13526679"/>
          </a:xfrm>
          <a:prstGeom prst="rect">
            <a:avLst/>
          </a:prstGeom>
          <a:noFill/>
          <a:ln>
            <a:noFill/>
          </a:ln>
        </p:spPr>
        <p:txBody>
          <a:bodyPr spcFirstLastPara="1" wrap="square" lIns="228550" tIns="228550" rIns="228550" bIns="22855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000" dirty="0"/>
              <a:t>This ongoing project has </a:t>
            </a:r>
            <a:r>
              <a:rPr lang="en-US" sz="2000"/>
              <a:t>analyzed</a:t>
            </a:r>
            <a:r>
              <a:rPr lang="en-US" sz="2000" dirty="0"/>
              <a:t> the barriers to provider ACP communication and documentation as well as the changes in ACP documentation recorded in the EMR pre and post educational interventions.</a:t>
            </a:r>
            <a:endParaRPr sz="2000" dirty="0"/>
          </a:p>
          <a:p>
            <a:pPr marL="0" indent="0" algn="l">
              <a:lnSpc>
                <a:spcPct val="115000"/>
              </a:lnSpc>
              <a:spcBef>
                <a:spcPts val="1200"/>
              </a:spcBef>
              <a:buSzPts val="1100"/>
            </a:pPr>
            <a:r>
              <a:rPr lang="en-US" sz="2000" dirty="0"/>
              <a:t>124 patients with ACP documents in the care plan or preferences section of the EMR were analyzed from a sample size of 1234 active patients meeting the inclusion criteria. The lower percentage of charts with ACP documents in the EMR in comparison to the number of active patients could be in part be due to incomplete transfer of ACP documents from paper charts before EMR initiation. </a:t>
            </a:r>
            <a:endParaRPr sz="2000"/>
          </a:p>
          <a:p>
            <a:pPr marL="0" lvl="0" indent="0" algn="l" rtl="0">
              <a:lnSpc>
                <a:spcPct val="115000"/>
              </a:lnSpc>
              <a:spcBef>
                <a:spcPts val="1200"/>
              </a:spcBef>
              <a:spcAft>
                <a:spcPts val="0"/>
              </a:spcAft>
              <a:buClr>
                <a:schemeClr val="dk1"/>
              </a:buClr>
              <a:buSzPts val="1100"/>
              <a:buFont typeface="Arial"/>
              <a:buNone/>
            </a:pPr>
            <a:r>
              <a:rPr lang="en-US" sz="2000" dirty="0"/>
              <a:t>Additionally, there were 41 documents labelled as “My Voice” in the EMR that may have overlapped with the care plan or preference section and therefore were not included when calculating the increase in ACP documents after both interventions.</a:t>
            </a:r>
            <a:endParaRPr sz="2000" dirty="0"/>
          </a:p>
          <a:p>
            <a:pPr marL="0" indent="0" algn="l">
              <a:lnSpc>
                <a:spcPct val="115000"/>
              </a:lnSpc>
              <a:spcBef>
                <a:spcPts val="1200"/>
              </a:spcBef>
              <a:buSzPts val="1100"/>
            </a:pPr>
            <a:r>
              <a:rPr lang="en-US" sz="2000" dirty="0"/>
              <a:t>Assessment of the first PDSA cycle revealed an improvement in provider confidence and ACP documentation at FMU following education on ACP. However, the generalizability of this approach may be limited by non-academic physician’s time and access to educational interventions such as the medical lecture and insufficient time for self-review. </a:t>
            </a:r>
            <a:endParaRPr lang="en-US" sz="2000"/>
          </a:p>
          <a:p>
            <a:pPr marL="0" lvl="0" indent="0" algn="l" rtl="0">
              <a:lnSpc>
                <a:spcPct val="115000"/>
              </a:lnSpc>
              <a:spcBef>
                <a:spcPts val="1200"/>
              </a:spcBef>
              <a:spcAft>
                <a:spcPts val="0"/>
              </a:spcAft>
              <a:buClr>
                <a:schemeClr val="dk1"/>
              </a:buClr>
              <a:buSzPts val="1100"/>
              <a:buFont typeface="Arial"/>
              <a:buNone/>
            </a:pPr>
            <a:r>
              <a:rPr lang="en-US" sz="2000" dirty="0"/>
              <a:t>Analytics show an increase in ACP documents in the EMR by 10.5% after the first PDSA cycle and  8.8% after the second PDSA cycle. The increase by 20.2% over both PDSA cycles is a result of the formal training undergone by providers. This intervention did not address time constraints which was the  principle barrier  identified with the initial survey.</a:t>
            </a:r>
            <a:endParaRPr sz="2000" dirty="0"/>
          </a:p>
          <a:p>
            <a:pPr marL="0" indent="0" algn="l">
              <a:lnSpc>
                <a:spcPct val="115000"/>
              </a:lnSpc>
              <a:spcBef>
                <a:spcPts val="1200"/>
              </a:spcBef>
              <a:buSzPts val="1100"/>
            </a:pPr>
            <a:r>
              <a:rPr lang="en-US" sz="2000" dirty="0"/>
              <a:t>Additional factors that may have influenced ACP documentation in the EMR are patients who decline ACP conversations, and incomplete follow-up with patients to ensure ACP documentation is retrieved and recorded. </a:t>
            </a:r>
            <a:endParaRPr sz="2000"/>
          </a:p>
          <a:p>
            <a:pPr marL="0" lvl="0" indent="0" algn="l" rtl="0">
              <a:lnSpc>
                <a:spcPct val="115000"/>
              </a:lnSpc>
              <a:spcBef>
                <a:spcPts val="1200"/>
              </a:spcBef>
              <a:spcAft>
                <a:spcPts val="0"/>
              </a:spcAft>
              <a:buClr>
                <a:schemeClr val="dk1"/>
              </a:buClr>
              <a:buSzPts val="1100"/>
              <a:buFont typeface="Arial"/>
              <a:buNone/>
            </a:pPr>
            <a:r>
              <a:rPr lang="en-US" sz="2000" dirty="0"/>
              <a:t>Reports were generated from the EMR to extract the process outcomes. This numerical data was found to be dynamic when analyzed with the same parameters at different time intervals. This could be in part due to patients aging and meeting the inclusion criteria of 65 years of age, or being removed from the EMR due to their demise.</a:t>
            </a:r>
            <a:endParaRPr sz="2000" dirty="0"/>
          </a:p>
          <a:p>
            <a:pPr marL="0" lvl="0" indent="0" algn="l" rtl="0">
              <a:lnSpc>
                <a:spcPct val="115000"/>
              </a:lnSpc>
              <a:spcBef>
                <a:spcPts val="1200"/>
              </a:spcBef>
              <a:spcAft>
                <a:spcPts val="1200"/>
              </a:spcAft>
              <a:buClr>
                <a:schemeClr val="dk1"/>
              </a:buClr>
              <a:buSzPts val="1100"/>
              <a:buFont typeface="Arial"/>
              <a:buNone/>
            </a:pPr>
            <a:r>
              <a:rPr lang="en-US" sz="2000" dirty="0"/>
              <a:t>The barriers identified are consistent with the literature, which include provider time constraints, lack of formal ACP education, and the absence of a standardized ACP template in the EMR.</a:t>
            </a:r>
            <a:endParaRPr sz="2000" dirty="0"/>
          </a:p>
        </p:txBody>
      </p:sp>
      <p:sp>
        <p:nvSpPr>
          <p:cNvPr id="142" name="Google Shape;142;p3"/>
          <p:cNvSpPr txBox="1">
            <a:spLocks noGrp="1"/>
          </p:cNvSpPr>
          <p:nvPr>
            <p:ph type="body" idx="14"/>
          </p:nvPr>
        </p:nvSpPr>
        <p:spPr>
          <a:xfrm>
            <a:off x="28809152" y="19374367"/>
            <a:ext cx="87912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Conclusions &amp; Future Research</a:t>
            </a:r>
            <a:endParaRPr/>
          </a:p>
        </p:txBody>
      </p:sp>
      <p:sp>
        <p:nvSpPr>
          <p:cNvPr id="143" name="Google Shape;143;p3"/>
          <p:cNvSpPr txBox="1">
            <a:spLocks noGrp="1"/>
          </p:cNvSpPr>
          <p:nvPr>
            <p:ph type="body" idx="15"/>
          </p:nvPr>
        </p:nvSpPr>
        <p:spPr>
          <a:xfrm>
            <a:off x="28807053" y="20113267"/>
            <a:ext cx="8795400" cy="5373300"/>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r>
              <a:rPr lang="en-US" sz="2500"/>
              <a:t>Thus far, our study has shown an improvement in numbers which may be due to increased confidence in providers due to interventions implemented so far, including but not limited to educational intervention. </a:t>
            </a:r>
            <a:endParaRPr sz="2500"/>
          </a:p>
          <a:p>
            <a:pPr marL="0" lvl="0" indent="0" algn="l" rtl="0">
              <a:lnSpc>
                <a:spcPct val="115000"/>
              </a:lnSpc>
              <a:spcBef>
                <a:spcPts val="1200"/>
              </a:spcBef>
              <a:spcAft>
                <a:spcPts val="0"/>
              </a:spcAft>
              <a:buClr>
                <a:schemeClr val="dk1"/>
              </a:buClr>
              <a:buSzPts val="1100"/>
              <a:buFont typeface="Arial"/>
              <a:buNone/>
            </a:pPr>
            <a:r>
              <a:rPr lang="en-US" sz="2200"/>
              <a:t>1. The next PDSA cycle will assess the impact of implementing a standardized ACP template, ACP-related posters and EMR-based reminders on rates of ACP documentation. The objective is to analyse the survey-cited barriers of time and topic sensitivity to improve process outcomes. </a:t>
            </a:r>
            <a:endParaRPr sz="2200"/>
          </a:p>
          <a:p>
            <a:pPr marL="0" lvl="0" indent="0" algn="l" rtl="0">
              <a:lnSpc>
                <a:spcPct val="115000"/>
              </a:lnSpc>
              <a:spcBef>
                <a:spcPts val="1200"/>
              </a:spcBef>
              <a:spcAft>
                <a:spcPts val="1200"/>
              </a:spcAft>
              <a:buClr>
                <a:schemeClr val="dk1"/>
              </a:buClr>
              <a:buSzPts val="1100"/>
              <a:buFont typeface="Arial"/>
              <a:buNone/>
            </a:pPr>
            <a:r>
              <a:rPr lang="en-US" sz="2200"/>
              <a:t>2. Patient barriers were not addressed within this study methodology and can be a focus for future PDSA cycles with the objective of improving patient experience. </a:t>
            </a:r>
            <a:endParaRPr sz="2200"/>
          </a:p>
        </p:txBody>
      </p:sp>
      <p:sp>
        <p:nvSpPr>
          <p:cNvPr id="144" name="Google Shape;144;p3"/>
          <p:cNvSpPr txBox="1">
            <a:spLocks noGrp="1"/>
          </p:cNvSpPr>
          <p:nvPr>
            <p:ph type="body" idx="16"/>
          </p:nvPr>
        </p:nvSpPr>
        <p:spPr>
          <a:xfrm>
            <a:off x="28809156" y="25709080"/>
            <a:ext cx="8791200" cy="738900"/>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r>
              <a:rPr lang="en-US"/>
              <a:t>References</a:t>
            </a:r>
            <a:endParaRPr/>
          </a:p>
        </p:txBody>
      </p:sp>
      <p:sp>
        <p:nvSpPr>
          <p:cNvPr id="145" name="Google Shape;145;p3"/>
          <p:cNvSpPr txBox="1">
            <a:spLocks noGrp="1"/>
          </p:cNvSpPr>
          <p:nvPr>
            <p:ph type="body" idx="17"/>
          </p:nvPr>
        </p:nvSpPr>
        <p:spPr>
          <a:xfrm>
            <a:off x="28790954" y="26538209"/>
            <a:ext cx="8795400" cy="5602200"/>
          </a:xfrm>
          <a:prstGeom prst="rect">
            <a:avLst/>
          </a:prstGeom>
          <a:noFill/>
          <a:ln>
            <a:noFill/>
          </a:ln>
        </p:spPr>
        <p:txBody>
          <a:bodyPr spcFirstLastPara="1" wrap="square" lIns="228550" tIns="228550" rIns="228550" bIns="228550" anchor="t" anchorCtr="0">
            <a:spAutoFit/>
          </a:bodyPr>
          <a:lstStyle/>
          <a:p>
            <a:pPr marL="457200" lvl="0" indent="0" algn="l" rtl="0">
              <a:lnSpc>
                <a:spcPct val="107916"/>
              </a:lnSpc>
              <a:spcBef>
                <a:spcPts val="0"/>
              </a:spcBef>
              <a:spcAft>
                <a:spcPts val="0"/>
              </a:spcAft>
              <a:buNone/>
            </a:pPr>
            <a:r>
              <a:rPr lang="en-US" sz="1000" dirty="0">
                <a:latin typeface="Calibri"/>
                <a:ea typeface="Calibri"/>
                <a:cs typeface="Calibri"/>
                <a:sym typeface="Calibri"/>
              </a:rPr>
              <a:t>(1) </a:t>
            </a:r>
            <a:r>
              <a:rPr lang="en-US" sz="1000" dirty="0">
                <a:solidFill>
                  <a:srgbClr val="333333"/>
                </a:solidFill>
                <a:highlight>
                  <a:srgbClr val="FCFCFC"/>
                </a:highlight>
                <a:latin typeface="Calibri"/>
                <a:ea typeface="Calibri"/>
                <a:cs typeface="Calibri"/>
                <a:sym typeface="Calibri"/>
              </a:rPr>
              <a:t>Brinkman-</a:t>
            </a:r>
            <a:r>
              <a:rPr lang="en-US" sz="1000" dirty="0" err="1">
                <a:solidFill>
                  <a:srgbClr val="333333"/>
                </a:solidFill>
                <a:highlight>
                  <a:srgbClr val="FCFCFC"/>
                </a:highlight>
                <a:latin typeface="Calibri"/>
                <a:ea typeface="Calibri"/>
                <a:cs typeface="Calibri"/>
                <a:sym typeface="Calibri"/>
              </a:rPr>
              <a:t>Stoppelenburg</a:t>
            </a:r>
            <a:r>
              <a:rPr lang="en-US" sz="1000" dirty="0">
                <a:solidFill>
                  <a:srgbClr val="333333"/>
                </a:solidFill>
                <a:highlight>
                  <a:srgbClr val="FCFCFC"/>
                </a:highlight>
                <a:latin typeface="Calibri"/>
                <a:ea typeface="Calibri"/>
                <a:cs typeface="Calibri"/>
                <a:sym typeface="Calibri"/>
              </a:rPr>
              <a:t> A, </a:t>
            </a:r>
            <a:r>
              <a:rPr lang="en-US" sz="1000" dirty="0" err="1">
                <a:solidFill>
                  <a:srgbClr val="333333"/>
                </a:solidFill>
                <a:highlight>
                  <a:srgbClr val="FCFCFC"/>
                </a:highlight>
                <a:latin typeface="Calibri"/>
                <a:ea typeface="Calibri"/>
                <a:cs typeface="Calibri"/>
                <a:sym typeface="Calibri"/>
              </a:rPr>
              <a:t>Rietjens</a:t>
            </a:r>
            <a:r>
              <a:rPr lang="en-US" sz="1000" dirty="0">
                <a:solidFill>
                  <a:srgbClr val="333333"/>
                </a:solidFill>
                <a:highlight>
                  <a:srgbClr val="FCFCFC"/>
                </a:highlight>
                <a:latin typeface="Calibri"/>
                <a:ea typeface="Calibri"/>
                <a:cs typeface="Calibri"/>
                <a:sym typeface="Calibri"/>
              </a:rPr>
              <a:t> JA, van der Heide A. </a:t>
            </a:r>
            <a:r>
              <a:rPr lang="en-US" sz="1000" i="1" dirty="0">
                <a:solidFill>
                  <a:srgbClr val="333333"/>
                </a:solidFill>
                <a:highlight>
                  <a:srgbClr val="FCFCFC"/>
                </a:highlight>
                <a:latin typeface="Calibri"/>
                <a:ea typeface="Calibri"/>
                <a:cs typeface="Calibri"/>
                <a:sym typeface="Calibri"/>
              </a:rPr>
              <a:t>The effects of advance care planning on end-of-life care: a systematic review</a:t>
            </a:r>
            <a:r>
              <a:rPr lang="en-US" sz="1000" dirty="0">
                <a:solidFill>
                  <a:srgbClr val="333333"/>
                </a:solidFill>
                <a:highlight>
                  <a:srgbClr val="FCFCFC"/>
                </a:highlight>
                <a:latin typeface="Calibri"/>
                <a:ea typeface="Calibri"/>
                <a:cs typeface="Calibri"/>
                <a:sym typeface="Calibri"/>
              </a:rPr>
              <a:t>. </a:t>
            </a:r>
            <a:r>
              <a:rPr lang="en-US" sz="1000" dirty="0" err="1">
                <a:solidFill>
                  <a:srgbClr val="333333"/>
                </a:solidFill>
                <a:highlight>
                  <a:srgbClr val="FCFCFC"/>
                </a:highlight>
                <a:latin typeface="Calibri"/>
                <a:ea typeface="Calibri"/>
                <a:cs typeface="Calibri"/>
                <a:sym typeface="Calibri"/>
              </a:rPr>
              <a:t>Palliat</a:t>
            </a:r>
            <a:r>
              <a:rPr lang="en-US" sz="1000" dirty="0">
                <a:solidFill>
                  <a:srgbClr val="333333"/>
                </a:solidFill>
                <a:highlight>
                  <a:srgbClr val="FCFCFC"/>
                </a:highlight>
                <a:latin typeface="Calibri"/>
                <a:ea typeface="Calibri"/>
                <a:cs typeface="Calibri"/>
                <a:sym typeface="Calibri"/>
              </a:rPr>
              <a:t> Med. 2014;28(8):1000–25.</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(2) Ben Ami N, </a:t>
            </a:r>
            <a:r>
              <a:rPr lang="en-US" sz="1000" dirty="0" err="1">
                <a:solidFill>
                  <a:srgbClr val="333333"/>
                </a:solidFill>
                <a:highlight>
                  <a:srgbClr val="FCFCFC"/>
                </a:highlight>
                <a:latin typeface="Calibri"/>
                <a:ea typeface="Calibri"/>
                <a:cs typeface="Calibri"/>
                <a:sym typeface="Calibri"/>
              </a:rPr>
              <a:t>Shvartzman</a:t>
            </a:r>
            <a:r>
              <a:rPr lang="en-US" sz="1000" dirty="0">
                <a:solidFill>
                  <a:srgbClr val="333333"/>
                </a:solidFill>
                <a:highlight>
                  <a:srgbClr val="FCFCFC"/>
                </a:highlight>
                <a:latin typeface="Calibri"/>
                <a:ea typeface="Calibri"/>
                <a:cs typeface="Calibri"/>
                <a:sym typeface="Calibri"/>
              </a:rPr>
              <a:t> P. </a:t>
            </a:r>
            <a:r>
              <a:rPr lang="en-US" sz="1000" i="1" dirty="0">
                <a:solidFill>
                  <a:srgbClr val="333333"/>
                </a:solidFill>
                <a:highlight>
                  <a:srgbClr val="FCFCFC"/>
                </a:highlight>
                <a:latin typeface="Calibri"/>
                <a:ea typeface="Calibri"/>
                <a:cs typeface="Calibri"/>
                <a:sym typeface="Calibri"/>
              </a:rPr>
              <a:t>Oncologists’ Approaches and Barriers for Discussing Advanced Care Planning with Severely Ill Cancer Patients</a:t>
            </a:r>
            <a:r>
              <a:rPr lang="en-US" sz="1000" dirty="0">
                <a:solidFill>
                  <a:srgbClr val="333333"/>
                </a:solidFill>
                <a:highlight>
                  <a:srgbClr val="FCFCFC"/>
                </a:highlight>
                <a:latin typeface="Calibri"/>
                <a:ea typeface="Calibri"/>
                <a:cs typeface="Calibri"/>
                <a:sym typeface="Calibri"/>
              </a:rPr>
              <a:t>. </a:t>
            </a:r>
            <a:r>
              <a:rPr lang="en-US" sz="1000" dirty="0" err="1">
                <a:solidFill>
                  <a:srgbClr val="333333"/>
                </a:solidFill>
                <a:highlight>
                  <a:srgbClr val="FCFCFC"/>
                </a:highlight>
                <a:latin typeface="Calibri"/>
                <a:ea typeface="Calibri"/>
                <a:cs typeface="Calibri"/>
                <a:sym typeface="Calibri"/>
              </a:rPr>
              <a:t>Harefuah</a:t>
            </a:r>
            <a:r>
              <a:rPr lang="en-US" sz="1000" dirty="0">
                <a:solidFill>
                  <a:srgbClr val="333333"/>
                </a:solidFill>
                <a:highlight>
                  <a:srgbClr val="FCFCFC"/>
                </a:highlight>
                <a:latin typeface="Calibri"/>
                <a:ea typeface="Calibri"/>
                <a:cs typeface="Calibri"/>
                <a:sym typeface="Calibri"/>
              </a:rPr>
              <a:t>. 2022 May; 161(5):316-321</a:t>
            </a:r>
            <a:endParaRPr sz="1000" dirty="0">
              <a:solidFill>
                <a:srgbClr val="333333"/>
              </a:solidFill>
              <a:highlight>
                <a:srgbClr val="FCFCFC"/>
              </a:highlight>
              <a:latin typeface="Calibri"/>
              <a:ea typeface="Calibri"/>
              <a:cs typeface="Calibri"/>
              <a:sym typeface="Calibri"/>
            </a:endParaRPr>
          </a:p>
          <a:p>
            <a:pPr indent="0" algn="l">
              <a:lnSpc>
                <a:spcPct val="107916"/>
              </a:lnSpc>
              <a:spcBef>
                <a:spcPts val="800"/>
              </a:spcBef>
              <a:buSzPts val="1100"/>
            </a:pPr>
            <a:r>
              <a:rPr lang="en-US" sz="1000" dirty="0">
                <a:solidFill>
                  <a:srgbClr val="333333"/>
                </a:solidFill>
                <a:highlight>
                  <a:srgbClr val="FCFCFC"/>
                </a:highlight>
                <a:latin typeface="Calibri"/>
                <a:ea typeface="Calibri"/>
                <a:cs typeface="Calibri"/>
                <a:sym typeface="Calibri"/>
              </a:rPr>
              <a:t>(3) </a:t>
            </a:r>
            <a:r>
              <a:rPr lang="en-US" sz="1000" dirty="0">
                <a:solidFill>
                  <a:srgbClr val="333333"/>
                </a:solidFill>
                <a:highlight>
                  <a:srgbClr val="FFFFFF"/>
                </a:highlight>
                <a:latin typeface="Calibri"/>
                <a:ea typeface="Calibri"/>
                <a:cs typeface="Calibri"/>
                <a:sym typeface="Calibri"/>
              </a:rPr>
              <a:t>Myers J, Cosby R, </a:t>
            </a:r>
            <a:r>
              <a:rPr lang="en-US" sz="1000" dirty="0" err="1">
                <a:solidFill>
                  <a:srgbClr val="333333"/>
                </a:solidFill>
                <a:highlight>
                  <a:srgbClr val="FFFFFF"/>
                </a:highlight>
                <a:latin typeface="Calibri"/>
                <a:ea typeface="Calibri"/>
                <a:cs typeface="Calibri"/>
                <a:sym typeface="Calibri"/>
              </a:rPr>
              <a:t>Gzik</a:t>
            </a:r>
            <a:r>
              <a:rPr lang="en-US" sz="1000" dirty="0">
                <a:solidFill>
                  <a:srgbClr val="333333"/>
                </a:solidFill>
                <a:highlight>
                  <a:srgbClr val="FFFFFF"/>
                </a:highlight>
                <a:latin typeface="Calibri"/>
                <a:ea typeface="Calibri"/>
                <a:cs typeface="Calibri"/>
                <a:sym typeface="Calibri"/>
              </a:rPr>
              <a:t> D, et al.</a:t>
            </a:r>
            <a:r>
              <a:rPr lang="en-US" sz="1000" i="1" dirty="0">
                <a:solidFill>
                  <a:srgbClr val="333333"/>
                </a:solidFill>
                <a:highlight>
                  <a:srgbClr val="FFFFFF"/>
                </a:highlight>
                <a:latin typeface="Calibri"/>
                <a:ea typeface="Calibri"/>
                <a:cs typeface="Calibri"/>
                <a:sym typeface="Calibri"/>
              </a:rPr>
              <a:t> Provider Tools for Advance Care Planning and Goals of Care Discussions: A Systematic Review</a:t>
            </a:r>
            <a:r>
              <a:rPr lang="en-US" sz="1000" dirty="0">
                <a:solidFill>
                  <a:srgbClr val="333333"/>
                </a:solidFill>
                <a:highlight>
                  <a:srgbClr val="FFFFFF"/>
                </a:highlight>
                <a:latin typeface="Calibri"/>
                <a:ea typeface="Calibri"/>
                <a:cs typeface="Calibri"/>
                <a:sym typeface="Calibri"/>
              </a:rPr>
              <a:t>. </a:t>
            </a:r>
            <a:r>
              <a:rPr lang="en-US" sz="1000" i="1" dirty="0">
                <a:solidFill>
                  <a:srgbClr val="333333"/>
                </a:solidFill>
                <a:highlight>
                  <a:srgbClr val="FCFCFC"/>
                </a:highlight>
                <a:latin typeface="Calibri"/>
                <a:ea typeface="Calibri"/>
                <a:cs typeface="Calibri"/>
                <a:sym typeface="Calibri"/>
              </a:rPr>
              <a:t>American Journal of Hospice and Palliative Medicine®</a:t>
            </a:r>
            <a:r>
              <a:rPr lang="en-US" sz="1000" dirty="0">
                <a:solidFill>
                  <a:srgbClr val="333333"/>
                </a:solidFill>
                <a:highlight>
                  <a:srgbClr val="FFFFFF"/>
                </a:highlight>
                <a:latin typeface="Calibri"/>
                <a:ea typeface="Calibri"/>
                <a:cs typeface="Calibri"/>
                <a:sym typeface="Calibri"/>
              </a:rPr>
              <a:t>. 2018;35(8):1123-1132. </a:t>
            </a:r>
            <a:endParaRPr sz="100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(4) Hall A., Rowland c., Grande G. </a:t>
            </a:r>
            <a:r>
              <a:rPr lang="en-US" sz="1000" i="1" dirty="0">
                <a:solidFill>
                  <a:srgbClr val="333333"/>
                </a:solidFill>
                <a:highlight>
                  <a:srgbClr val="FCFCFC"/>
                </a:highlight>
                <a:latin typeface="Calibri"/>
                <a:ea typeface="Calibri"/>
                <a:cs typeface="Calibri"/>
                <a:sym typeface="Calibri"/>
              </a:rPr>
              <a:t>Hope Should End-of-Life Advance Care Planning Discussions Be Implemented According to Patients and Informal Carers? A Qualitative Review of Reviews</a:t>
            </a:r>
            <a:r>
              <a:rPr lang="en-US" sz="1000" dirty="0">
                <a:solidFill>
                  <a:srgbClr val="333333"/>
                </a:solidFill>
                <a:highlight>
                  <a:srgbClr val="FCFCFC"/>
                </a:highlight>
                <a:latin typeface="Calibri"/>
                <a:ea typeface="Calibri"/>
                <a:cs typeface="Calibri"/>
                <a:sym typeface="Calibri"/>
              </a:rPr>
              <a:t>. J Pain Sym Man. 2019 April; 58(2): 311-335.</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(5) Poveda-Moral S., Falcó-</a:t>
            </a:r>
            <a:r>
              <a:rPr lang="en-US" sz="1000" dirty="0" err="1">
                <a:solidFill>
                  <a:srgbClr val="333333"/>
                </a:solidFill>
                <a:highlight>
                  <a:srgbClr val="FCFCFC"/>
                </a:highlight>
                <a:latin typeface="Calibri"/>
                <a:ea typeface="Calibri"/>
                <a:cs typeface="Calibri"/>
                <a:sym typeface="Calibri"/>
              </a:rPr>
              <a:t>Pegueroles</a:t>
            </a:r>
            <a:r>
              <a:rPr lang="en-US" sz="1000" dirty="0">
                <a:solidFill>
                  <a:srgbClr val="333333"/>
                </a:solidFill>
                <a:highlight>
                  <a:srgbClr val="FCFCFC"/>
                </a:highlight>
                <a:latin typeface="Calibri"/>
                <a:ea typeface="Calibri"/>
                <a:cs typeface="Calibri"/>
                <a:sym typeface="Calibri"/>
              </a:rPr>
              <a:t> A., Ballesteros-Silva M.P., Bosch-Alcaraz A. </a:t>
            </a:r>
            <a:r>
              <a:rPr lang="en-US" sz="1000" i="1" dirty="0">
                <a:solidFill>
                  <a:srgbClr val="333333"/>
                </a:solidFill>
                <a:highlight>
                  <a:srgbClr val="FCFCFC"/>
                </a:highlight>
                <a:latin typeface="Calibri"/>
                <a:ea typeface="Calibri"/>
                <a:cs typeface="Calibri"/>
                <a:sym typeface="Calibri"/>
              </a:rPr>
              <a:t>Barriers to Advance Care Planning Implementation in Health Care: An Umbrella Review with Implications of Evidence-Based Practice</a:t>
            </a:r>
            <a:r>
              <a:rPr lang="en-US" sz="1000" dirty="0">
                <a:solidFill>
                  <a:srgbClr val="333333"/>
                </a:solidFill>
                <a:highlight>
                  <a:srgbClr val="FCFCFC"/>
                </a:highlight>
                <a:latin typeface="Calibri"/>
                <a:ea typeface="Calibri"/>
                <a:cs typeface="Calibri"/>
                <a:sym typeface="Calibri"/>
              </a:rPr>
              <a:t>. Worldviews Evid Based </a:t>
            </a:r>
            <a:r>
              <a:rPr lang="en-US" sz="1000" dirty="0" err="1">
                <a:solidFill>
                  <a:srgbClr val="333333"/>
                </a:solidFill>
                <a:highlight>
                  <a:srgbClr val="FCFCFC"/>
                </a:highlight>
                <a:latin typeface="Calibri"/>
                <a:ea typeface="Calibri"/>
                <a:cs typeface="Calibri"/>
                <a:sym typeface="Calibri"/>
              </a:rPr>
              <a:t>Nurs</a:t>
            </a:r>
            <a:r>
              <a:rPr lang="en-US" sz="1000" dirty="0">
                <a:solidFill>
                  <a:srgbClr val="333333"/>
                </a:solidFill>
                <a:highlight>
                  <a:srgbClr val="FCFCFC"/>
                </a:highlight>
                <a:latin typeface="Calibri"/>
                <a:ea typeface="Calibri"/>
                <a:cs typeface="Calibri"/>
                <a:sym typeface="Calibri"/>
              </a:rPr>
              <a:t>. 2021 Sept; 18(5): 254-263.</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(7) Walker, P. (2021). Normalizing ACP gives patients power and families peace of mind. URL: </a:t>
            </a:r>
            <a:r>
              <a:rPr lang="en-US" sz="1000" dirty="0">
                <a:solidFill>
                  <a:srgbClr val="333333"/>
                </a:solidFill>
                <a:highlight>
                  <a:schemeClr val="lt1"/>
                </a:highlight>
                <a:latin typeface="Calibri"/>
                <a:ea typeface="Calibri"/>
                <a:cs typeface="Calibri"/>
                <a:sym typeface="Calibri"/>
              </a:rPr>
              <a:t>https://www.epicshare.org/share-and-learn/normalizing-advance-care-planning-gives-patients-power-and-families-peace-of-mind</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(6) </a:t>
            </a:r>
            <a:r>
              <a:rPr lang="en-US" sz="1000" dirty="0" err="1">
                <a:solidFill>
                  <a:srgbClr val="333333"/>
                </a:solidFill>
                <a:highlight>
                  <a:srgbClr val="FCFCFC"/>
                </a:highlight>
                <a:latin typeface="Calibri"/>
                <a:ea typeface="Calibri"/>
                <a:cs typeface="Calibri"/>
                <a:sym typeface="Calibri"/>
              </a:rPr>
              <a:t>Massheder</a:t>
            </a:r>
            <a:r>
              <a:rPr lang="en-US" sz="1000" dirty="0">
                <a:solidFill>
                  <a:srgbClr val="333333"/>
                </a:solidFill>
                <a:highlight>
                  <a:srgbClr val="FCFCFC"/>
                </a:highlight>
                <a:latin typeface="Calibri"/>
                <a:ea typeface="Calibri"/>
                <a:cs typeface="Calibri"/>
                <a:sym typeface="Calibri"/>
              </a:rPr>
              <a:t>-Dollman I., Wright J., Scullion E., Hockley D., Beaumont C., et al. </a:t>
            </a:r>
            <a:r>
              <a:rPr lang="en-US" sz="1000" i="1" dirty="0">
                <a:solidFill>
                  <a:srgbClr val="333333"/>
                </a:solidFill>
                <a:highlight>
                  <a:srgbClr val="FCFCFC"/>
                </a:highlight>
                <a:latin typeface="Calibri"/>
                <a:ea typeface="Calibri"/>
                <a:cs typeface="Calibri"/>
                <a:sym typeface="Calibri"/>
              </a:rPr>
              <a:t>The Challenges of a Modern Nurse-Led Palliative and End of Life Care Unit</a:t>
            </a:r>
            <a:r>
              <a:rPr lang="en-US" sz="1000" dirty="0">
                <a:solidFill>
                  <a:srgbClr val="333333"/>
                </a:solidFill>
                <a:highlight>
                  <a:srgbClr val="FCFCFC"/>
                </a:highlight>
                <a:latin typeface="Calibri"/>
                <a:ea typeface="Calibri"/>
                <a:cs typeface="Calibri"/>
                <a:sym typeface="Calibri"/>
              </a:rPr>
              <a:t>. BMJ Support &amp; </a:t>
            </a:r>
            <a:r>
              <a:rPr lang="en-US" sz="1000" dirty="0" err="1">
                <a:solidFill>
                  <a:srgbClr val="333333"/>
                </a:solidFill>
                <a:highlight>
                  <a:srgbClr val="FCFCFC"/>
                </a:highlight>
                <a:latin typeface="Calibri"/>
                <a:ea typeface="Calibri"/>
                <a:cs typeface="Calibri"/>
                <a:sym typeface="Calibri"/>
              </a:rPr>
              <a:t>Palliat</a:t>
            </a:r>
            <a:r>
              <a:rPr lang="en-US" sz="1000" dirty="0">
                <a:solidFill>
                  <a:srgbClr val="333333"/>
                </a:solidFill>
                <a:highlight>
                  <a:srgbClr val="FCFCFC"/>
                </a:highlight>
                <a:latin typeface="Calibri"/>
                <a:ea typeface="Calibri"/>
                <a:cs typeface="Calibri"/>
                <a:sym typeface="Calibri"/>
              </a:rPr>
              <a:t> Care. 2017; 7(Suppl 2): A1-A120</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solidFill>
                  <a:srgbClr val="333333"/>
                </a:solidFill>
                <a:highlight>
                  <a:srgbClr val="FCFCFC"/>
                </a:highlight>
                <a:latin typeface="Calibri"/>
                <a:ea typeface="Calibri"/>
                <a:cs typeface="Calibri"/>
                <a:sym typeface="Calibri"/>
              </a:rPr>
              <a:t>(8) </a:t>
            </a:r>
            <a:r>
              <a:rPr lang="en-US" sz="1000" dirty="0">
                <a:latin typeface="Calibri"/>
                <a:ea typeface="Calibri"/>
                <a:cs typeface="Calibri"/>
                <a:sym typeface="Calibri"/>
              </a:rPr>
              <a:t>Rose BL, Leung S, Gustin J, Childers J. Initiating advance care planning in primary care: a model for success. J </a:t>
            </a:r>
            <a:r>
              <a:rPr lang="en-US" sz="1000" dirty="0" err="1">
                <a:latin typeface="Calibri"/>
                <a:ea typeface="Calibri"/>
                <a:cs typeface="Calibri"/>
                <a:sym typeface="Calibri"/>
              </a:rPr>
              <a:t>Palliat</a:t>
            </a:r>
            <a:r>
              <a:rPr lang="en-US" sz="1000" dirty="0">
                <a:latin typeface="Calibri"/>
                <a:ea typeface="Calibri"/>
                <a:cs typeface="Calibri"/>
                <a:sym typeface="Calibri"/>
              </a:rPr>
              <a:t> Med. 2019 Apr;22(4):427-431. </a:t>
            </a:r>
            <a:r>
              <a:rPr lang="en-US" sz="1000" dirty="0" err="1">
                <a:latin typeface="Calibri"/>
                <a:ea typeface="Calibri"/>
                <a:cs typeface="Calibri"/>
                <a:sym typeface="Calibri"/>
              </a:rPr>
              <a:t>doi</a:t>
            </a:r>
            <a:r>
              <a:rPr lang="en-US" sz="1000" dirty="0">
                <a:latin typeface="Calibri"/>
                <a:ea typeface="Calibri"/>
                <a:cs typeface="Calibri"/>
                <a:sym typeface="Calibri"/>
              </a:rPr>
              <a:t>: 10.1089/jpm.2018.0380</a:t>
            </a:r>
            <a:endParaRPr sz="1000" dirty="0">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Font typeface="Arial"/>
              <a:buNone/>
            </a:pPr>
            <a:r>
              <a:rPr lang="en-US" sz="1000" dirty="0">
                <a:latin typeface="Calibri"/>
                <a:ea typeface="Calibri"/>
                <a:cs typeface="Calibri"/>
                <a:sym typeface="Calibri"/>
              </a:rPr>
              <a:t>(9) </a:t>
            </a:r>
            <a:r>
              <a:rPr lang="en-US" sz="1000" dirty="0">
                <a:solidFill>
                  <a:srgbClr val="333333"/>
                </a:solidFill>
                <a:highlight>
                  <a:srgbClr val="FCFCFC"/>
                </a:highlight>
                <a:latin typeface="Calibri"/>
                <a:ea typeface="Calibri"/>
                <a:cs typeface="Calibri"/>
                <a:sym typeface="Calibri"/>
              </a:rPr>
              <a:t>Huber MT, Highland JD, Krishnamoorthi VR, Tang JW. Utilizing the Electronic Health Record to Improve Advance Care Planning: A Systematic Review. Am J Hosp </a:t>
            </a:r>
            <a:r>
              <a:rPr lang="en-US" sz="1000" dirty="0" err="1">
                <a:solidFill>
                  <a:srgbClr val="333333"/>
                </a:solidFill>
                <a:highlight>
                  <a:srgbClr val="FCFCFC"/>
                </a:highlight>
                <a:latin typeface="Calibri"/>
                <a:ea typeface="Calibri"/>
                <a:cs typeface="Calibri"/>
                <a:sym typeface="Calibri"/>
              </a:rPr>
              <a:t>Palliat</a:t>
            </a:r>
            <a:r>
              <a:rPr lang="en-US" sz="1000" dirty="0">
                <a:solidFill>
                  <a:srgbClr val="333333"/>
                </a:solidFill>
                <a:highlight>
                  <a:srgbClr val="FCFCFC"/>
                </a:highlight>
                <a:latin typeface="Calibri"/>
                <a:ea typeface="Calibri"/>
                <a:cs typeface="Calibri"/>
                <a:sym typeface="Calibri"/>
              </a:rPr>
              <a:t> Care. 2018 Mar;35(3):532-541. </a:t>
            </a:r>
            <a:r>
              <a:rPr lang="en-US" sz="1000" dirty="0" err="1">
                <a:solidFill>
                  <a:srgbClr val="333333"/>
                </a:solidFill>
                <a:highlight>
                  <a:srgbClr val="FCFCFC"/>
                </a:highlight>
                <a:latin typeface="Calibri"/>
                <a:ea typeface="Calibri"/>
                <a:cs typeface="Calibri"/>
                <a:sym typeface="Calibri"/>
              </a:rPr>
              <a:t>doi</a:t>
            </a:r>
            <a:r>
              <a:rPr lang="en-US" sz="1000" dirty="0">
                <a:solidFill>
                  <a:srgbClr val="333333"/>
                </a:solidFill>
                <a:highlight>
                  <a:srgbClr val="FCFCFC"/>
                </a:highlight>
                <a:latin typeface="Calibri"/>
                <a:ea typeface="Calibri"/>
                <a:cs typeface="Calibri"/>
                <a:sym typeface="Calibri"/>
              </a:rPr>
              <a:t>: 10.1177/1049909117715217. </a:t>
            </a:r>
            <a:r>
              <a:rPr lang="en-US" sz="1000" dirty="0" err="1">
                <a:solidFill>
                  <a:srgbClr val="333333"/>
                </a:solidFill>
                <a:highlight>
                  <a:srgbClr val="FCFCFC"/>
                </a:highlight>
                <a:latin typeface="Calibri"/>
                <a:ea typeface="Calibri"/>
                <a:cs typeface="Calibri"/>
                <a:sym typeface="Calibri"/>
              </a:rPr>
              <a:t>Epub</a:t>
            </a:r>
            <a:r>
              <a:rPr lang="en-US" sz="1000" dirty="0">
                <a:solidFill>
                  <a:srgbClr val="333333"/>
                </a:solidFill>
                <a:highlight>
                  <a:srgbClr val="FCFCFC"/>
                </a:highlight>
                <a:latin typeface="Calibri"/>
                <a:ea typeface="Calibri"/>
                <a:cs typeface="Calibri"/>
                <a:sym typeface="Calibri"/>
              </a:rPr>
              <a:t> 2017 Jun 19. PMID: 28627287.</a:t>
            </a:r>
            <a:endParaRPr sz="1000" dirty="0">
              <a:solidFill>
                <a:srgbClr val="333333"/>
              </a:solidFill>
              <a:highlight>
                <a:srgbClr val="FCFCFC"/>
              </a:highlight>
              <a:latin typeface="Calibri"/>
              <a:ea typeface="Calibri"/>
              <a:cs typeface="Calibri"/>
              <a:sym typeface="Calibri"/>
            </a:endParaRPr>
          </a:p>
          <a:p>
            <a:pPr marL="457200" lvl="0" indent="0" algn="l" rtl="0">
              <a:lnSpc>
                <a:spcPct val="107916"/>
              </a:lnSpc>
              <a:spcBef>
                <a:spcPts val="800"/>
              </a:spcBef>
              <a:spcAft>
                <a:spcPts val="0"/>
              </a:spcAft>
              <a:buClr>
                <a:schemeClr val="dk1"/>
              </a:buClr>
              <a:buSzPts val="1100"/>
              <a:buNone/>
            </a:pPr>
            <a:endParaRPr lang="en-US" sz="1000" dirty="0">
              <a:solidFill>
                <a:srgbClr val="333333"/>
              </a:solidFill>
              <a:highlight>
                <a:srgbClr val="FCFCFC"/>
              </a:highlight>
              <a:latin typeface="Calibri"/>
              <a:ea typeface="Calibri"/>
              <a:cs typeface="Calibri"/>
            </a:endParaRPr>
          </a:p>
          <a:p>
            <a:pPr marL="457200" lvl="0" indent="0" algn="l" rtl="0">
              <a:lnSpc>
                <a:spcPct val="107916"/>
              </a:lnSpc>
              <a:spcBef>
                <a:spcPts val="800"/>
              </a:spcBef>
              <a:spcAft>
                <a:spcPts val="0"/>
              </a:spcAft>
              <a:buClr>
                <a:schemeClr val="dk1"/>
              </a:buClr>
              <a:buSzPts val="1100"/>
              <a:buFont typeface="Arial"/>
              <a:buNone/>
            </a:pPr>
            <a:endParaRPr sz="1000">
              <a:solidFill>
                <a:srgbClr val="333333"/>
              </a:solidFill>
              <a:highlight>
                <a:srgbClr val="FFFFFF"/>
              </a:highlight>
              <a:latin typeface="Calibri"/>
              <a:ea typeface="Calibri"/>
              <a:cs typeface="Calibri"/>
              <a:sym typeface="Calibri"/>
            </a:endParaRPr>
          </a:p>
          <a:p>
            <a:pPr marL="0" lvl="0" indent="0" algn="just" rtl="0">
              <a:spcBef>
                <a:spcPts val="800"/>
              </a:spcBef>
              <a:spcAft>
                <a:spcPts val="0"/>
              </a:spcAft>
              <a:buClr>
                <a:schemeClr val="dk1"/>
              </a:buClr>
              <a:buSzPts val="3400"/>
              <a:buNone/>
            </a:pPr>
            <a:endParaRPr/>
          </a:p>
        </p:txBody>
      </p:sp>
      <p:sp>
        <p:nvSpPr>
          <p:cNvPr id="146" name="Google Shape;146;p3"/>
          <p:cNvSpPr txBox="1">
            <a:spLocks noGrp="1"/>
          </p:cNvSpPr>
          <p:nvPr>
            <p:ph type="title"/>
          </p:nvPr>
        </p:nvSpPr>
        <p:spPr>
          <a:xfrm>
            <a:off x="6667500" y="457202"/>
            <a:ext cx="29870400" cy="27706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6A40"/>
              </a:buClr>
              <a:buSzPts val="11200"/>
              <a:buFont typeface="Arial"/>
              <a:buNone/>
            </a:pPr>
            <a:r>
              <a:rPr lang="en-US" sz="6500"/>
              <a:t>The Role of Educational Intervention and Implementation of a Standardized ACP EMR Template in Improving ACP Discussion and Documentation with Geriatric Patients at Regina Centre Crossing Family Medicine Unit </a:t>
            </a:r>
            <a:endParaRPr/>
          </a:p>
        </p:txBody>
      </p:sp>
      <p:sp>
        <p:nvSpPr>
          <p:cNvPr id="147" name="Google Shape;147;p3"/>
          <p:cNvSpPr txBox="1">
            <a:spLocks noGrp="1"/>
          </p:cNvSpPr>
          <p:nvPr>
            <p:ph type="body" idx="18"/>
          </p:nvPr>
        </p:nvSpPr>
        <p:spPr>
          <a:xfrm>
            <a:off x="6667500" y="3195828"/>
            <a:ext cx="29870400" cy="1371600"/>
          </a:xfrm>
          <a:prstGeom prst="rect">
            <a:avLst/>
          </a:prstGeom>
          <a:noFill/>
          <a:ln>
            <a:noFill/>
          </a:ln>
        </p:spPr>
        <p:txBody>
          <a:bodyPr spcFirstLastPara="1" wrap="square" lIns="91425" tIns="45700" rIns="91425" bIns="45700" anchor="t" anchorCtr="0">
            <a:noAutofit/>
          </a:bodyPr>
          <a:lstStyle/>
          <a:p>
            <a:pPr marL="1645640" lvl="0" indent="-1645640" algn="ctr" rtl="0">
              <a:spcBef>
                <a:spcPts val="0"/>
              </a:spcBef>
              <a:spcAft>
                <a:spcPts val="0"/>
              </a:spcAft>
              <a:buClr>
                <a:srgbClr val="006A40"/>
              </a:buClr>
              <a:buSzPts val="6700"/>
              <a:buFont typeface="Arial"/>
              <a:buNone/>
            </a:pPr>
            <a:r>
              <a:rPr lang="en-US"/>
              <a:t>Gill, G., Saini S, Pietrzyk, J., Beaurivage, B. Clay, A., Marwah, R.</a:t>
            </a:r>
            <a:endParaRPr/>
          </a:p>
        </p:txBody>
      </p:sp>
      <p:sp>
        <p:nvSpPr>
          <p:cNvPr id="148" name="Google Shape;148;p3"/>
          <p:cNvSpPr txBox="1">
            <a:spLocks noGrp="1"/>
          </p:cNvSpPr>
          <p:nvPr>
            <p:ph type="body" idx="19"/>
          </p:nvPr>
        </p:nvSpPr>
        <p:spPr>
          <a:xfrm>
            <a:off x="39658610" y="2127334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49" name="Google Shape;149;p3"/>
          <p:cNvSpPr>
            <a:spLocks noGrp="1"/>
          </p:cNvSpPr>
          <p:nvPr>
            <p:ph type="pic" idx="20"/>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50" name="Google Shape;150;p3"/>
          <p:cNvSpPr txBox="1">
            <a:spLocks noGrp="1"/>
          </p:cNvSpPr>
          <p:nvPr>
            <p:ph type="body" idx="21"/>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1" name="Google Shape;151;p3"/>
          <p:cNvSpPr txBox="1">
            <a:spLocks noGrp="1"/>
          </p:cNvSpPr>
          <p:nvPr>
            <p:ph type="body" idx="22"/>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2" name="Google Shape;152;p3"/>
          <p:cNvSpPr txBox="1">
            <a:spLocks noGrp="1"/>
          </p:cNvSpPr>
          <p:nvPr>
            <p:ph type="body" idx="23"/>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3" name="Google Shape;153;p3"/>
          <p:cNvSpPr txBox="1">
            <a:spLocks noGrp="1"/>
          </p:cNvSpPr>
          <p:nvPr>
            <p:ph type="body" idx="24"/>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4" name="Google Shape;154;p3"/>
          <p:cNvSpPr txBox="1">
            <a:spLocks noGrp="1"/>
          </p:cNvSpPr>
          <p:nvPr>
            <p:ph type="body" idx="25"/>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5" name="Google Shape;155;p3"/>
          <p:cNvSpPr txBox="1">
            <a:spLocks noGrp="1"/>
          </p:cNvSpPr>
          <p:nvPr>
            <p:ph type="body" idx="26"/>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6" name="Google Shape;156;p3"/>
          <p:cNvSpPr txBox="1">
            <a:spLocks noGrp="1"/>
          </p:cNvSpPr>
          <p:nvPr>
            <p:ph type="body" idx="27"/>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7" name="Google Shape;157;p3"/>
          <p:cNvSpPr txBox="1">
            <a:spLocks noGrp="1"/>
          </p:cNvSpPr>
          <p:nvPr>
            <p:ph type="body" idx="28"/>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8" name="Google Shape;158;p3"/>
          <p:cNvSpPr txBox="1">
            <a:spLocks noGrp="1"/>
          </p:cNvSpPr>
          <p:nvPr>
            <p:ph type="body" idx="29"/>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59" name="Google Shape;159;p3"/>
          <p:cNvSpPr txBox="1">
            <a:spLocks noGrp="1"/>
          </p:cNvSpPr>
          <p:nvPr>
            <p:ph type="body" idx="30"/>
          </p:nvPr>
        </p:nvSpPr>
        <p:spPr>
          <a:xfrm>
            <a:off x="39658610" y="21272414"/>
            <a:ext cx="7858660" cy="984806"/>
          </a:xfrm>
          <a:prstGeom prst="rect">
            <a:avLst/>
          </a:prstGeom>
          <a:noFill/>
          <a:ln>
            <a:noFill/>
          </a:ln>
        </p:spPr>
        <p:txBody>
          <a:bodyPr spcFirstLastPara="1" wrap="square" lIns="228550" tIns="228550" rIns="228550" bIns="228550" anchor="t" anchorCtr="0">
            <a:spAutoFit/>
          </a:bodyPr>
          <a:lstStyle/>
          <a:p>
            <a:pPr marL="0" lvl="0" indent="0" algn="just" rtl="0">
              <a:spcBef>
                <a:spcPts val="0"/>
              </a:spcBef>
              <a:spcAft>
                <a:spcPts val="0"/>
              </a:spcAft>
              <a:buClr>
                <a:schemeClr val="dk1"/>
              </a:buClr>
              <a:buSzPts val="3400"/>
              <a:buNone/>
            </a:pPr>
            <a:endParaRPr/>
          </a:p>
        </p:txBody>
      </p:sp>
      <p:sp>
        <p:nvSpPr>
          <p:cNvPr id="160" name="Google Shape;160;p3"/>
          <p:cNvSpPr txBox="1">
            <a:spLocks noGrp="1"/>
          </p:cNvSpPr>
          <p:nvPr>
            <p:ph type="body" idx="31"/>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1" name="Google Shape;161;p3"/>
          <p:cNvSpPr txBox="1">
            <a:spLocks noGrp="1"/>
          </p:cNvSpPr>
          <p:nvPr>
            <p:ph type="body" idx="32"/>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2" name="Google Shape;162;p3"/>
          <p:cNvSpPr txBox="1">
            <a:spLocks noGrp="1"/>
          </p:cNvSpPr>
          <p:nvPr>
            <p:ph type="body" idx="33"/>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3" name="Google Shape;163;p3"/>
          <p:cNvSpPr txBox="1">
            <a:spLocks noGrp="1"/>
          </p:cNvSpPr>
          <p:nvPr>
            <p:ph type="body" idx="34"/>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4" name="Google Shape;164;p3"/>
          <p:cNvSpPr txBox="1">
            <a:spLocks noGrp="1"/>
          </p:cNvSpPr>
          <p:nvPr>
            <p:ph type="body" idx="35"/>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5" name="Google Shape;165;p3"/>
          <p:cNvSpPr txBox="1">
            <a:spLocks noGrp="1"/>
          </p:cNvSpPr>
          <p:nvPr>
            <p:ph type="body" idx="36"/>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6" name="Google Shape;166;p3"/>
          <p:cNvSpPr txBox="1">
            <a:spLocks noGrp="1"/>
          </p:cNvSpPr>
          <p:nvPr>
            <p:ph type="body" idx="37"/>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7" name="Google Shape;167;p3"/>
          <p:cNvSpPr txBox="1">
            <a:spLocks noGrp="1"/>
          </p:cNvSpPr>
          <p:nvPr>
            <p:ph type="body" idx="38"/>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8" name="Google Shape;168;p3"/>
          <p:cNvSpPr txBox="1">
            <a:spLocks noGrp="1"/>
          </p:cNvSpPr>
          <p:nvPr>
            <p:ph type="body" idx="39"/>
          </p:nvPr>
        </p:nvSpPr>
        <p:spPr>
          <a:xfrm>
            <a:off x="39188084" y="18798527"/>
            <a:ext cx="8794155" cy="738635"/>
          </a:xfrm>
          <a:prstGeom prst="rect">
            <a:avLst/>
          </a:prstGeom>
          <a:solidFill>
            <a:srgbClr val="004D0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69" name="Google Shape;169;p3"/>
          <p:cNvSpPr txBox="1">
            <a:spLocks noGrp="1"/>
          </p:cNvSpPr>
          <p:nvPr>
            <p:ph type="body" idx="40"/>
          </p:nvPr>
        </p:nvSpPr>
        <p:spPr>
          <a:xfrm>
            <a:off x="39188084" y="18798527"/>
            <a:ext cx="8794155" cy="738635"/>
          </a:xfrm>
          <a:prstGeom prst="rect">
            <a:avLst/>
          </a:prstGeom>
          <a:solidFill>
            <a:srgbClr val="006A40"/>
          </a:solidFill>
          <a:ln>
            <a:noFill/>
          </a:ln>
        </p:spPr>
        <p:txBody>
          <a:bodyPr spcFirstLastPara="1" wrap="square" lIns="91425" tIns="91425" rIns="91425" bIns="91425" anchor="ctr" anchorCtr="0">
            <a:spAutoFit/>
          </a:bodyPr>
          <a:lstStyle/>
          <a:p>
            <a:pPr marL="1645640" lvl="0" indent="-1645640" algn="ctr" rtl="0">
              <a:spcBef>
                <a:spcPts val="0"/>
              </a:spcBef>
              <a:spcAft>
                <a:spcPts val="0"/>
              </a:spcAft>
              <a:buClr>
                <a:schemeClr val="lt1"/>
              </a:buClr>
              <a:buSzPts val="3600"/>
              <a:buNone/>
            </a:pPr>
            <a:endParaRPr/>
          </a:p>
        </p:txBody>
      </p:sp>
      <p:sp>
        <p:nvSpPr>
          <p:cNvPr id="170" name="Google Shape;170;p3"/>
          <p:cNvSpPr>
            <a:spLocks noGrp="1"/>
          </p:cNvSpPr>
          <p:nvPr>
            <p:ph type="pic" idx="41"/>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1" name="Google Shape;171;p3"/>
          <p:cNvSpPr>
            <a:spLocks noGrp="1"/>
          </p:cNvSpPr>
          <p:nvPr>
            <p:ph type="pic" idx="42"/>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2" name="Google Shape;172;p3"/>
          <p:cNvSpPr>
            <a:spLocks noGrp="1"/>
          </p:cNvSpPr>
          <p:nvPr>
            <p:ph type="pic" idx="43"/>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3" name="Google Shape;173;p3"/>
          <p:cNvSpPr>
            <a:spLocks noGrp="1"/>
          </p:cNvSpPr>
          <p:nvPr>
            <p:ph type="pic" idx="44"/>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4" name="Google Shape;174;p3"/>
          <p:cNvSpPr>
            <a:spLocks noGrp="1"/>
          </p:cNvSpPr>
          <p:nvPr>
            <p:ph type="pic" idx="45"/>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5" name="Google Shape;175;p3"/>
          <p:cNvSpPr>
            <a:spLocks noGrp="1"/>
          </p:cNvSpPr>
          <p:nvPr>
            <p:ph type="pic" idx="46"/>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6" name="Google Shape;176;p3"/>
          <p:cNvSpPr>
            <a:spLocks noGrp="1"/>
          </p:cNvSpPr>
          <p:nvPr>
            <p:ph type="pic" idx="47"/>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7" name="Google Shape;177;p3"/>
          <p:cNvSpPr>
            <a:spLocks noGrp="1"/>
          </p:cNvSpPr>
          <p:nvPr>
            <p:ph type="pic" idx="48"/>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8" name="Google Shape;178;p3"/>
          <p:cNvSpPr>
            <a:spLocks noGrp="1"/>
          </p:cNvSpPr>
          <p:nvPr>
            <p:ph type="pic" idx="49"/>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sp>
        <p:nvSpPr>
          <p:cNvPr id="179" name="Google Shape;179;p3"/>
          <p:cNvSpPr>
            <a:spLocks noGrp="1"/>
          </p:cNvSpPr>
          <p:nvPr>
            <p:ph type="pic" idx="50"/>
          </p:nvPr>
        </p:nvSpPr>
        <p:spPr>
          <a:xfrm>
            <a:off x="40744665" y="25071905"/>
            <a:ext cx="5982970" cy="4777661"/>
          </a:xfrm>
          <a:prstGeom prst="rect">
            <a:avLst/>
          </a:prstGeom>
          <a:noFill/>
          <a:ln w="9525" cap="flat" cmpd="sng">
            <a:solidFill>
              <a:srgbClr val="004D00"/>
            </a:solidFill>
            <a:prstDash val="solid"/>
            <a:round/>
            <a:headEnd type="none" w="sm" len="sm"/>
            <a:tailEnd type="none" w="sm" len="sm"/>
          </a:ln>
        </p:spPr>
      </p:sp>
      <p:pic>
        <p:nvPicPr>
          <p:cNvPr id="180" name="Google Shape;180;p3"/>
          <p:cNvPicPr preferRelativeResize="0"/>
          <p:nvPr/>
        </p:nvPicPr>
        <p:blipFill rotWithShape="1">
          <a:blip r:embed="rId3">
            <a:alphaModFix/>
          </a:blip>
          <a:srcRect/>
          <a:stretch/>
        </p:blipFill>
        <p:spPr>
          <a:xfrm>
            <a:off x="640080" y="603217"/>
            <a:ext cx="5321735" cy="1194052"/>
          </a:xfrm>
          <a:prstGeom prst="rect">
            <a:avLst/>
          </a:prstGeom>
          <a:noFill/>
          <a:ln>
            <a:noFill/>
          </a:ln>
        </p:spPr>
      </p:pic>
      <p:grpSp>
        <p:nvGrpSpPr>
          <p:cNvPr id="181" name="Google Shape;181;p3"/>
          <p:cNvGrpSpPr/>
          <p:nvPr/>
        </p:nvGrpSpPr>
        <p:grpSpPr>
          <a:xfrm>
            <a:off x="10350375" y="8862069"/>
            <a:ext cx="4384687" cy="3184172"/>
            <a:chOff x="0" y="1189989"/>
            <a:chExt cx="2214600" cy="3217636"/>
          </a:xfrm>
        </p:grpSpPr>
        <p:sp>
          <p:nvSpPr>
            <p:cNvPr id="182" name="Google Shape;182;p3"/>
            <p:cNvSpPr/>
            <p:nvPr/>
          </p:nvSpPr>
          <p:spPr>
            <a:xfrm>
              <a:off x="0" y="1189989"/>
              <a:ext cx="2214600" cy="669000"/>
            </a:xfrm>
            <a:prstGeom prst="homePlate">
              <a:avLst>
                <a:gd name="adj" fmla="val 50000"/>
              </a:avLst>
            </a:prstGeom>
            <a:solidFill>
              <a:srgbClr val="085631"/>
            </a:solidFill>
            <a:ln>
              <a:noFill/>
            </a:ln>
          </p:spPr>
          <p:txBody>
            <a:bodyPr spcFirstLastPara="1" wrap="square" lIns="383975" tIns="383975" rIns="383975" bIns="383975" anchor="ctr" anchorCtr="0">
              <a:noAutofit/>
            </a:bodyPr>
            <a:lstStyle/>
            <a:p>
              <a:pPr marL="0" lvl="0" indent="0" algn="ctr" rtl="0">
                <a:spcBef>
                  <a:spcPts val="0"/>
                </a:spcBef>
                <a:spcAft>
                  <a:spcPts val="0"/>
                </a:spcAft>
                <a:buNone/>
              </a:pPr>
              <a:r>
                <a:rPr lang="en-US" sz="5900">
                  <a:solidFill>
                    <a:srgbClr val="FFFFFF"/>
                  </a:solidFill>
                  <a:latin typeface="Roboto"/>
                  <a:ea typeface="Roboto"/>
                  <a:cs typeface="Roboto"/>
                  <a:sym typeface="Roboto"/>
                </a:rPr>
                <a:t>Step 1</a:t>
              </a:r>
              <a:endParaRPr sz="5900">
                <a:solidFill>
                  <a:srgbClr val="FFFFFF"/>
                </a:solidFill>
                <a:latin typeface="Roboto"/>
                <a:ea typeface="Roboto"/>
                <a:cs typeface="Roboto"/>
                <a:sym typeface="Roboto"/>
              </a:endParaRPr>
            </a:p>
          </p:txBody>
        </p:sp>
        <p:sp>
          <p:nvSpPr>
            <p:cNvPr id="183" name="Google Shape;183;p3"/>
            <p:cNvSpPr txBox="1"/>
            <p:nvPr/>
          </p:nvSpPr>
          <p:spPr>
            <a:xfrm>
              <a:off x="295050" y="2057125"/>
              <a:ext cx="1624500" cy="23505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Administered an initial survey to assess provider (faculty and residents) confidence and barriers to initiating ACP discussions with patients.</a:t>
              </a:r>
              <a:endParaRPr sz="2500">
                <a:latin typeface="Roboto"/>
                <a:ea typeface="Roboto"/>
                <a:cs typeface="Roboto"/>
                <a:sym typeface="Roboto"/>
              </a:endParaRPr>
            </a:p>
          </p:txBody>
        </p:sp>
      </p:grpSp>
      <p:grpSp>
        <p:nvGrpSpPr>
          <p:cNvPr id="184" name="Google Shape;184;p3"/>
          <p:cNvGrpSpPr/>
          <p:nvPr/>
        </p:nvGrpSpPr>
        <p:grpSpPr>
          <a:xfrm>
            <a:off x="13990075" y="8861857"/>
            <a:ext cx="4086514" cy="3184384"/>
            <a:chOff x="1838325" y="1189775"/>
            <a:chExt cx="2064000" cy="3217850"/>
          </a:xfrm>
        </p:grpSpPr>
        <p:sp>
          <p:nvSpPr>
            <p:cNvPr id="185" name="Google Shape;185;p3"/>
            <p:cNvSpPr/>
            <p:nvPr/>
          </p:nvSpPr>
          <p:spPr>
            <a:xfrm>
              <a:off x="1838325" y="1189775"/>
              <a:ext cx="2064000" cy="669000"/>
            </a:xfrm>
            <a:prstGeom prst="chevron">
              <a:avLst>
                <a:gd name="adj" fmla="val 50000"/>
              </a:avLst>
            </a:prstGeom>
            <a:solidFill>
              <a:srgbClr val="0B7140"/>
            </a:solidFill>
            <a:ln>
              <a:noFill/>
            </a:ln>
          </p:spPr>
          <p:txBody>
            <a:bodyPr spcFirstLastPara="1" wrap="square" lIns="383975" tIns="383975" rIns="383975" bIns="383975" anchor="ctr" anchorCtr="0">
              <a:noAutofit/>
            </a:bodyPr>
            <a:lstStyle/>
            <a:p>
              <a:pPr marL="0" lvl="0" indent="0" algn="ctr" rtl="0">
                <a:spcBef>
                  <a:spcPts val="0"/>
                </a:spcBef>
                <a:spcAft>
                  <a:spcPts val="0"/>
                </a:spcAft>
                <a:buNone/>
              </a:pPr>
              <a:r>
                <a:rPr lang="en-US" sz="5900">
                  <a:solidFill>
                    <a:srgbClr val="FFFFFF"/>
                  </a:solidFill>
                  <a:latin typeface="Roboto"/>
                  <a:ea typeface="Roboto"/>
                  <a:cs typeface="Roboto"/>
                  <a:sym typeface="Roboto"/>
                </a:rPr>
                <a:t>Step 2</a:t>
              </a:r>
              <a:endParaRPr sz="5900">
                <a:solidFill>
                  <a:srgbClr val="FFFFFF"/>
                </a:solidFill>
                <a:latin typeface="Roboto"/>
                <a:ea typeface="Roboto"/>
                <a:cs typeface="Roboto"/>
                <a:sym typeface="Roboto"/>
              </a:endParaRPr>
            </a:p>
          </p:txBody>
        </p:sp>
        <p:sp>
          <p:nvSpPr>
            <p:cNvPr id="186" name="Google Shape;186;p3"/>
            <p:cNvSpPr txBox="1"/>
            <p:nvPr/>
          </p:nvSpPr>
          <p:spPr>
            <a:xfrm>
              <a:off x="2017250" y="2057125"/>
              <a:ext cx="1624500" cy="23505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Delivered education to providers through self-directed review of SHA guidelines on ACP and an educational session by Medical Director for the SHA ACP Program.</a:t>
              </a:r>
              <a:endParaRPr sz="2500">
                <a:latin typeface="Roboto"/>
                <a:ea typeface="Roboto"/>
                <a:cs typeface="Roboto"/>
                <a:sym typeface="Roboto"/>
              </a:endParaRPr>
            </a:p>
          </p:txBody>
        </p:sp>
      </p:grpSp>
      <p:grpSp>
        <p:nvGrpSpPr>
          <p:cNvPr id="187" name="Google Shape;187;p3"/>
          <p:cNvGrpSpPr/>
          <p:nvPr/>
        </p:nvGrpSpPr>
        <p:grpSpPr>
          <a:xfrm>
            <a:off x="17313188" y="8861857"/>
            <a:ext cx="4086514" cy="3184384"/>
            <a:chOff x="3516750" y="1189775"/>
            <a:chExt cx="2064000" cy="3217850"/>
          </a:xfrm>
        </p:grpSpPr>
        <p:sp>
          <p:nvSpPr>
            <p:cNvPr id="188" name="Google Shape;188;p3"/>
            <p:cNvSpPr/>
            <p:nvPr/>
          </p:nvSpPr>
          <p:spPr>
            <a:xfrm>
              <a:off x="3516750" y="1189775"/>
              <a:ext cx="2064000" cy="669000"/>
            </a:xfrm>
            <a:prstGeom prst="chevron">
              <a:avLst>
                <a:gd name="adj" fmla="val 50000"/>
              </a:avLst>
            </a:prstGeom>
            <a:solidFill>
              <a:srgbClr val="0B7743"/>
            </a:solidFill>
            <a:ln>
              <a:noFill/>
            </a:ln>
          </p:spPr>
          <p:txBody>
            <a:bodyPr spcFirstLastPara="1" wrap="square" lIns="383975" tIns="383975" rIns="383975" bIns="383975" anchor="ctr" anchorCtr="0">
              <a:noAutofit/>
            </a:bodyPr>
            <a:lstStyle/>
            <a:p>
              <a:pPr marL="0" lvl="0" indent="0" algn="ctr" rtl="0">
                <a:spcBef>
                  <a:spcPts val="0"/>
                </a:spcBef>
                <a:spcAft>
                  <a:spcPts val="0"/>
                </a:spcAft>
                <a:buNone/>
              </a:pPr>
              <a:r>
                <a:rPr lang="en-US" sz="5900">
                  <a:solidFill>
                    <a:srgbClr val="FFFFFF"/>
                  </a:solidFill>
                  <a:latin typeface="Roboto"/>
                  <a:ea typeface="Roboto"/>
                  <a:cs typeface="Roboto"/>
                  <a:sym typeface="Roboto"/>
                </a:rPr>
                <a:t>Step 3</a:t>
              </a:r>
              <a:endParaRPr sz="5900">
                <a:solidFill>
                  <a:srgbClr val="FFFFFF"/>
                </a:solidFill>
                <a:latin typeface="Roboto"/>
                <a:ea typeface="Roboto"/>
                <a:cs typeface="Roboto"/>
                <a:sym typeface="Roboto"/>
              </a:endParaRPr>
            </a:p>
          </p:txBody>
        </p:sp>
        <p:sp>
          <p:nvSpPr>
            <p:cNvPr id="189" name="Google Shape;189;p3"/>
            <p:cNvSpPr txBox="1"/>
            <p:nvPr/>
          </p:nvSpPr>
          <p:spPr>
            <a:xfrm>
              <a:off x="3739450" y="2057125"/>
              <a:ext cx="1624500" cy="23505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Administered a second survey utilizing the survey monkey platform to providers to study the impact of the educational interventions: self-directed review of SHA ACP guidelines, and ACP education lecture</a:t>
              </a:r>
              <a:endParaRPr sz="2500">
                <a:latin typeface="Roboto"/>
                <a:ea typeface="Roboto"/>
                <a:cs typeface="Roboto"/>
                <a:sym typeface="Roboto"/>
              </a:endParaRPr>
            </a:p>
          </p:txBody>
        </p:sp>
      </p:grpSp>
      <p:grpSp>
        <p:nvGrpSpPr>
          <p:cNvPr id="190" name="Google Shape;190;p3"/>
          <p:cNvGrpSpPr/>
          <p:nvPr/>
        </p:nvGrpSpPr>
        <p:grpSpPr>
          <a:xfrm>
            <a:off x="23960257" y="8861857"/>
            <a:ext cx="4086514" cy="3184384"/>
            <a:chOff x="6874025" y="1189775"/>
            <a:chExt cx="2064000" cy="3217850"/>
          </a:xfrm>
        </p:grpSpPr>
        <p:sp>
          <p:nvSpPr>
            <p:cNvPr id="191" name="Google Shape;191;p3"/>
            <p:cNvSpPr/>
            <p:nvPr/>
          </p:nvSpPr>
          <p:spPr>
            <a:xfrm>
              <a:off x="6874025" y="1189775"/>
              <a:ext cx="2064000" cy="669000"/>
            </a:xfrm>
            <a:prstGeom prst="chevron">
              <a:avLst>
                <a:gd name="adj" fmla="val 50000"/>
              </a:avLst>
            </a:prstGeom>
            <a:solidFill>
              <a:srgbClr val="0E9453"/>
            </a:solidFill>
            <a:ln>
              <a:noFill/>
            </a:ln>
          </p:spPr>
          <p:txBody>
            <a:bodyPr spcFirstLastPara="1" wrap="square" lIns="383975" tIns="383975" rIns="383975" bIns="383975" anchor="ctr" anchorCtr="0">
              <a:noAutofit/>
            </a:bodyPr>
            <a:lstStyle/>
            <a:p>
              <a:pPr marL="0" lvl="0" indent="0" algn="ctr" rtl="0">
                <a:spcBef>
                  <a:spcPts val="0"/>
                </a:spcBef>
                <a:spcAft>
                  <a:spcPts val="0"/>
                </a:spcAft>
                <a:buNone/>
              </a:pPr>
              <a:r>
                <a:rPr lang="en-US" sz="5900">
                  <a:solidFill>
                    <a:srgbClr val="FFFFFF"/>
                  </a:solidFill>
                  <a:latin typeface="Roboto"/>
                  <a:ea typeface="Roboto"/>
                  <a:cs typeface="Roboto"/>
                  <a:sym typeface="Roboto"/>
                </a:rPr>
                <a:t>Step 5</a:t>
              </a:r>
              <a:endParaRPr sz="5900">
                <a:solidFill>
                  <a:srgbClr val="FFFFFF"/>
                </a:solidFill>
                <a:latin typeface="Roboto"/>
                <a:ea typeface="Roboto"/>
                <a:cs typeface="Roboto"/>
                <a:sym typeface="Roboto"/>
              </a:endParaRPr>
            </a:p>
          </p:txBody>
        </p:sp>
        <p:sp>
          <p:nvSpPr>
            <p:cNvPr id="192" name="Google Shape;192;p3"/>
            <p:cNvSpPr txBox="1"/>
            <p:nvPr/>
          </p:nvSpPr>
          <p:spPr>
            <a:xfrm>
              <a:off x="7183850" y="2057125"/>
              <a:ext cx="1624500" cy="23505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Developed a standardized ACP EMR template to guide providers with ACP discussions and documentation. The impact of this will be assessed at the end of current (third) PDSA cycle</a:t>
              </a:r>
              <a:endParaRPr sz="2500">
                <a:latin typeface="Roboto"/>
                <a:ea typeface="Roboto"/>
                <a:cs typeface="Roboto"/>
                <a:sym typeface="Roboto"/>
              </a:endParaRPr>
            </a:p>
          </p:txBody>
        </p:sp>
      </p:grpSp>
      <p:grpSp>
        <p:nvGrpSpPr>
          <p:cNvPr id="193" name="Google Shape;193;p3"/>
          <p:cNvGrpSpPr/>
          <p:nvPr/>
        </p:nvGrpSpPr>
        <p:grpSpPr>
          <a:xfrm>
            <a:off x="20636649" y="8861857"/>
            <a:ext cx="4086514" cy="3184384"/>
            <a:chOff x="5195350" y="1189775"/>
            <a:chExt cx="2064000" cy="3217850"/>
          </a:xfrm>
        </p:grpSpPr>
        <p:sp>
          <p:nvSpPr>
            <p:cNvPr id="194" name="Google Shape;194;p3"/>
            <p:cNvSpPr/>
            <p:nvPr/>
          </p:nvSpPr>
          <p:spPr>
            <a:xfrm>
              <a:off x="5195350" y="1189775"/>
              <a:ext cx="2064000" cy="669000"/>
            </a:xfrm>
            <a:prstGeom prst="chevron">
              <a:avLst>
                <a:gd name="adj" fmla="val 50000"/>
              </a:avLst>
            </a:prstGeom>
            <a:solidFill>
              <a:srgbClr val="0C8148"/>
            </a:solidFill>
            <a:ln>
              <a:noFill/>
            </a:ln>
          </p:spPr>
          <p:txBody>
            <a:bodyPr spcFirstLastPara="1" wrap="square" lIns="383975" tIns="383975" rIns="383975" bIns="383975" anchor="ctr" anchorCtr="0">
              <a:noAutofit/>
            </a:bodyPr>
            <a:lstStyle/>
            <a:p>
              <a:pPr marL="0" lvl="0" indent="0" algn="ctr" rtl="0">
                <a:spcBef>
                  <a:spcPts val="0"/>
                </a:spcBef>
                <a:spcAft>
                  <a:spcPts val="0"/>
                </a:spcAft>
                <a:buNone/>
              </a:pPr>
              <a:r>
                <a:rPr lang="en-US" sz="5900">
                  <a:solidFill>
                    <a:srgbClr val="FFFFFF"/>
                  </a:solidFill>
                  <a:latin typeface="Roboto"/>
                  <a:ea typeface="Roboto"/>
                  <a:cs typeface="Roboto"/>
                  <a:sym typeface="Roboto"/>
                </a:rPr>
                <a:t>Step 4</a:t>
              </a:r>
              <a:endParaRPr sz="5900">
                <a:solidFill>
                  <a:srgbClr val="FFFFFF"/>
                </a:solidFill>
                <a:latin typeface="Roboto"/>
                <a:ea typeface="Roboto"/>
                <a:cs typeface="Roboto"/>
                <a:sym typeface="Roboto"/>
              </a:endParaRPr>
            </a:p>
          </p:txBody>
        </p:sp>
        <p:sp>
          <p:nvSpPr>
            <p:cNvPr id="195" name="Google Shape;195;p3"/>
            <p:cNvSpPr txBox="1"/>
            <p:nvPr/>
          </p:nvSpPr>
          <p:spPr>
            <a:xfrm>
              <a:off x="5461650" y="2057125"/>
              <a:ext cx="1624500" cy="23505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Assessed the process outcomes by analysing the number of charts in the EMR with ACP documentation</a:t>
              </a:r>
              <a:endParaRPr sz="2500">
                <a:latin typeface="Roboto"/>
                <a:ea typeface="Roboto"/>
                <a:cs typeface="Roboto"/>
                <a:sym typeface="Roboto"/>
              </a:endParaRPr>
            </a:p>
          </p:txBody>
        </p:sp>
      </p:grpSp>
      <p:graphicFrame>
        <p:nvGraphicFramePr>
          <p:cNvPr id="196" name="Google Shape;196;p3"/>
          <p:cNvGraphicFramePr/>
          <p:nvPr/>
        </p:nvGraphicFramePr>
        <p:xfrm>
          <a:off x="10420725" y="27600913"/>
          <a:ext cx="17372000" cy="4343250"/>
        </p:xfrm>
        <a:graphic>
          <a:graphicData uri="http://schemas.openxmlformats.org/drawingml/2006/table">
            <a:tbl>
              <a:tblPr>
                <a:noFill/>
                <a:tableStyleId>{4EF08E09-112D-43E2-AE39-8575215B8876}</a:tableStyleId>
              </a:tblPr>
              <a:tblGrid>
                <a:gridCol w="4343000">
                  <a:extLst>
                    <a:ext uri="{9D8B030D-6E8A-4147-A177-3AD203B41FA5}">
                      <a16:colId xmlns:a16="http://schemas.microsoft.com/office/drawing/2014/main" val="20000"/>
                    </a:ext>
                  </a:extLst>
                </a:gridCol>
                <a:gridCol w="4343000">
                  <a:extLst>
                    <a:ext uri="{9D8B030D-6E8A-4147-A177-3AD203B41FA5}">
                      <a16:colId xmlns:a16="http://schemas.microsoft.com/office/drawing/2014/main" val="20001"/>
                    </a:ext>
                  </a:extLst>
                </a:gridCol>
                <a:gridCol w="4343000">
                  <a:extLst>
                    <a:ext uri="{9D8B030D-6E8A-4147-A177-3AD203B41FA5}">
                      <a16:colId xmlns:a16="http://schemas.microsoft.com/office/drawing/2014/main" val="20002"/>
                    </a:ext>
                  </a:extLst>
                </a:gridCol>
                <a:gridCol w="4343000">
                  <a:extLst>
                    <a:ext uri="{9D8B030D-6E8A-4147-A177-3AD203B41FA5}">
                      <a16:colId xmlns:a16="http://schemas.microsoft.com/office/drawing/2014/main" val="20003"/>
                    </a:ext>
                  </a:extLst>
                </a:gridCol>
              </a:tblGrid>
              <a:tr h="343200">
                <a:tc>
                  <a:txBody>
                    <a:bodyPr/>
                    <a:lstStyle/>
                    <a:p>
                      <a:pPr marL="0" lvl="0" indent="0" algn="ctr" rtl="0">
                        <a:spcBef>
                          <a:spcPts val="0"/>
                        </a:spcBef>
                        <a:spcAft>
                          <a:spcPts val="0"/>
                        </a:spcAft>
                        <a:buNone/>
                      </a:pPr>
                      <a:endParaRPr>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Baseline</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PDSA Cycle 1</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PDSA Cycle 2</a:t>
                      </a:r>
                      <a:endParaRPr sz="2500" b="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43200">
                <a:tc>
                  <a:txBody>
                    <a:bodyPr/>
                    <a:lstStyle/>
                    <a:p>
                      <a:pPr marL="0" lvl="0" indent="0" algn="ctr" rtl="0">
                        <a:spcBef>
                          <a:spcPts val="0"/>
                        </a:spcBef>
                        <a:spcAft>
                          <a:spcPts val="0"/>
                        </a:spcAft>
                        <a:buNone/>
                      </a:pPr>
                      <a:endParaRPr>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a:latin typeface="Times New Roman"/>
                          <a:ea typeface="Times New Roman"/>
                          <a:cs typeface="Times New Roman"/>
                          <a:sym typeface="Times New Roman"/>
                        </a:rPr>
                        <a:t>Beginning of EMR-Dec 31, 2022</a:t>
                      </a:r>
                      <a:endParaRPr sz="25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a:latin typeface="Times New Roman"/>
                          <a:ea typeface="Times New Roman"/>
                          <a:cs typeface="Times New Roman"/>
                          <a:sym typeface="Times New Roman"/>
                        </a:rPr>
                        <a:t>Jan 1 2023-March 31 2023</a:t>
                      </a:r>
                      <a:endParaRPr sz="2500">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a:latin typeface="Times New Roman"/>
                          <a:ea typeface="Times New Roman"/>
                          <a:cs typeface="Times New Roman"/>
                          <a:sym typeface="Times New Roman"/>
                        </a:rPr>
                        <a:t>April 1 2023-June 30 2023</a:t>
                      </a:r>
                      <a:endParaRPr sz="25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575100">
                <a:tc>
                  <a:txBody>
                    <a:bodyPr/>
                    <a:lstStyle/>
                    <a:p>
                      <a:pPr marL="0" lvl="0" indent="0" algn="ctr" rtl="0">
                        <a:spcBef>
                          <a:spcPts val="0"/>
                        </a:spcBef>
                        <a:spcAft>
                          <a:spcPts val="0"/>
                        </a:spcAft>
                        <a:buNone/>
                      </a:pPr>
                      <a:r>
                        <a:rPr lang="en-US" sz="2500" b="1">
                          <a:solidFill>
                            <a:srgbClr val="006A40"/>
                          </a:solidFill>
                          <a:latin typeface="Times New Roman"/>
                          <a:ea typeface="Times New Roman"/>
                          <a:cs typeface="Times New Roman"/>
                          <a:sym typeface="Times New Roman"/>
                        </a:rPr>
                        <a:t>Careplan Item Advanced Care Directives</a:t>
                      </a:r>
                      <a:endParaRPr sz="2500" b="1">
                        <a:solidFill>
                          <a:srgbClr val="006A40"/>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67</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12</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10</a:t>
                      </a:r>
                      <a:endParaRPr sz="2500" b="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575100">
                <a:tc>
                  <a:txBody>
                    <a:bodyPr/>
                    <a:lstStyle/>
                    <a:p>
                      <a:pPr marL="0" lvl="0" indent="0" algn="ctr" rtl="0">
                        <a:spcBef>
                          <a:spcPts val="0"/>
                        </a:spcBef>
                        <a:spcAft>
                          <a:spcPts val="0"/>
                        </a:spcAft>
                        <a:buNone/>
                      </a:pPr>
                      <a:r>
                        <a:rPr lang="en-US" sz="2500" b="1">
                          <a:solidFill>
                            <a:srgbClr val="006A40"/>
                          </a:solidFill>
                          <a:latin typeface="Times New Roman"/>
                          <a:ea typeface="Times New Roman"/>
                          <a:cs typeface="Times New Roman"/>
                          <a:sym typeface="Times New Roman"/>
                        </a:rPr>
                        <a:t>Preferences Item Advanced Care Directive</a:t>
                      </a:r>
                      <a:endParaRPr sz="2500" b="1">
                        <a:solidFill>
                          <a:srgbClr val="006A40"/>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57</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1</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2</a:t>
                      </a:r>
                      <a:endParaRPr sz="2500" b="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US" sz="2500" b="1">
                          <a:solidFill>
                            <a:srgbClr val="006A40"/>
                          </a:solidFill>
                          <a:latin typeface="Times New Roman"/>
                          <a:ea typeface="Times New Roman"/>
                          <a:cs typeface="Times New Roman"/>
                          <a:sym typeface="Times New Roman"/>
                        </a:rPr>
                        <a:t>Any profile Item with Description of My Voice </a:t>
                      </a:r>
                      <a:endParaRPr sz="2500" b="1">
                        <a:solidFill>
                          <a:srgbClr val="006A40"/>
                        </a:solidFill>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41</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3</a:t>
                      </a:r>
                      <a:endParaRPr sz="2500" b="1">
                        <a:latin typeface="Times New Roman"/>
                        <a:ea typeface="Times New Roman"/>
                        <a:cs typeface="Times New Roman"/>
                        <a:sym typeface="Times New Roman"/>
                      </a:endParaRPr>
                    </a:p>
                  </a:txBody>
                  <a:tcPr marL="91425" marR="91425" marT="91425" marB="91425"/>
                </a:tc>
                <a:tc>
                  <a:txBody>
                    <a:bodyPr/>
                    <a:lstStyle/>
                    <a:p>
                      <a:pPr marL="0" lvl="0" indent="0" algn="ctr" rtl="0">
                        <a:spcBef>
                          <a:spcPts val="0"/>
                        </a:spcBef>
                        <a:spcAft>
                          <a:spcPts val="0"/>
                        </a:spcAft>
                        <a:buNone/>
                      </a:pPr>
                      <a:r>
                        <a:rPr lang="en-US" sz="2500" b="1">
                          <a:latin typeface="Times New Roman"/>
                          <a:ea typeface="Times New Roman"/>
                          <a:cs typeface="Times New Roman"/>
                          <a:sym typeface="Times New Roman"/>
                        </a:rPr>
                        <a:t>4</a:t>
                      </a:r>
                      <a:endParaRPr sz="2500" b="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grpSp>
        <p:nvGrpSpPr>
          <p:cNvPr id="197" name="Google Shape;197;p3"/>
          <p:cNvGrpSpPr/>
          <p:nvPr/>
        </p:nvGrpSpPr>
        <p:grpSpPr>
          <a:xfrm>
            <a:off x="956716" y="23352635"/>
            <a:ext cx="8465784" cy="2352072"/>
            <a:chOff x="3978500" y="946003"/>
            <a:chExt cx="4094300" cy="993903"/>
          </a:xfrm>
        </p:grpSpPr>
        <p:grpSp>
          <p:nvGrpSpPr>
            <p:cNvPr id="198" name="Google Shape;198;p3"/>
            <p:cNvGrpSpPr/>
            <p:nvPr/>
          </p:nvGrpSpPr>
          <p:grpSpPr>
            <a:xfrm>
              <a:off x="4734025" y="1140951"/>
              <a:ext cx="529800" cy="798956"/>
              <a:chOff x="4318975" y="1083450"/>
              <a:chExt cx="529800" cy="591250"/>
            </a:xfrm>
          </p:grpSpPr>
          <p:sp>
            <p:nvSpPr>
              <p:cNvPr id="199" name="Google Shape;199;p3"/>
              <p:cNvSpPr/>
              <p:nvPr/>
            </p:nvSpPr>
            <p:spPr>
              <a:xfrm>
                <a:off x="4517125" y="1086100"/>
                <a:ext cx="133500" cy="588600"/>
              </a:xfrm>
              <a:prstGeom prst="rect">
                <a:avLst/>
              </a:prstGeom>
              <a:solidFill>
                <a:srgbClr val="085631"/>
              </a:solidFill>
              <a:ln>
                <a:noFill/>
              </a:ln>
              <a:effectLst>
                <a:outerShdw blurRad="57150" dist="19050" dir="5400000" algn="bl" rotWithShape="0">
                  <a:srgbClr val="000000">
                    <a:alpha val="50000"/>
                  </a:srgbClr>
                </a:outerShdw>
              </a:effectLst>
            </p:spPr>
            <p:txBody>
              <a:bodyPr spcFirstLastPara="1" wrap="square" lIns="383975" tIns="383975" rIns="383975" bIns="383975" anchor="ctr" anchorCtr="0">
                <a:noAutofit/>
              </a:bodyPr>
              <a:lstStyle/>
              <a:p>
                <a:pPr marL="0" lvl="0" indent="0" algn="l" rtl="0">
                  <a:spcBef>
                    <a:spcPts val="0"/>
                  </a:spcBef>
                  <a:spcAft>
                    <a:spcPts val="0"/>
                  </a:spcAft>
                  <a:buNone/>
                </a:pPr>
                <a:endParaRPr/>
              </a:p>
            </p:txBody>
          </p:sp>
          <p:cxnSp>
            <p:nvCxnSpPr>
              <p:cNvPr id="200" name="Google Shape;200;p3"/>
              <p:cNvCxnSpPr/>
              <p:nvPr/>
            </p:nvCxnSpPr>
            <p:spPr>
              <a:xfrm rot="10800000">
                <a:off x="4318975" y="1083450"/>
                <a:ext cx="529800" cy="0"/>
              </a:xfrm>
              <a:prstGeom prst="straightConnector1">
                <a:avLst/>
              </a:prstGeom>
              <a:noFill/>
              <a:ln w="9525" cap="flat" cmpd="sng">
                <a:solidFill>
                  <a:srgbClr val="085631"/>
                </a:solidFill>
                <a:prstDash val="solid"/>
                <a:round/>
                <a:headEnd type="none" w="sm" len="sm"/>
                <a:tailEnd type="none" w="sm" len="sm"/>
              </a:ln>
            </p:spPr>
          </p:cxnSp>
        </p:grpSp>
        <p:sp>
          <p:nvSpPr>
            <p:cNvPr id="201" name="Google Shape;201;p3"/>
            <p:cNvSpPr txBox="1"/>
            <p:nvPr/>
          </p:nvSpPr>
          <p:spPr>
            <a:xfrm>
              <a:off x="5344600" y="946003"/>
              <a:ext cx="2728200" cy="2760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Assess the impact of educational interventions on ACP documentation in the EMR</a:t>
              </a:r>
              <a:endParaRPr sz="2500" b="1">
                <a:solidFill>
                  <a:srgbClr val="085631"/>
                </a:solidFill>
                <a:latin typeface="Roboto"/>
                <a:ea typeface="Roboto"/>
                <a:cs typeface="Roboto"/>
                <a:sym typeface="Roboto"/>
              </a:endParaRPr>
            </a:p>
          </p:txBody>
        </p:sp>
        <p:sp>
          <p:nvSpPr>
            <p:cNvPr id="202" name="Google Shape;202;p3"/>
            <p:cNvSpPr txBox="1"/>
            <p:nvPr/>
          </p:nvSpPr>
          <p:spPr>
            <a:xfrm>
              <a:off x="3978500" y="973693"/>
              <a:ext cx="758400" cy="346800"/>
            </a:xfrm>
            <a:prstGeom prst="rect">
              <a:avLst/>
            </a:prstGeom>
            <a:noFill/>
            <a:ln>
              <a:noFill/>
            </a:ln>
          </p:spPr>
          <p:txBody>
            <a:bodyPr spcFirstLastPara="1" wrap="square" lIns="383975" tIns="383975" rIns="383975" bIns="383975" anchor="t" anchorCtr="0">
              <a:noAutofit/>
            </a:bodyPr>
            <a:lstStyle/>
            <a:p>
              <a:pPr marL="0" lvl="0" indent="0" algn="r" rtl="0">
                <a:lnSpc>
                  <a:spcPct val="115000"/>
                </a:lnSpc>
                <a:spcBef>
                  <a:spcPts val="0"/>
                </a:spcBef>
                <a:spcAft>
                  <a:spcPts val="0"/>
                </a:spcAft>
                <a:buNone/>
              </a:pPr>
              <a:r>
                <a:rPr lang="en-US" sz="3800">
                  <a:solidFill>
                    <a:srgbClr val="085631"/>
                  </a:solidFill>
                  <a:latin typeface="Roboto"/>
                  <a:ea typeface="Roboto"/>
                  <a:cs typeface="Roboto"/>
                  <a:sym typeface="Roboto"/>
                </a:rPr>
                <a:t>2.</a:t>
              </a:r>
              <a:endParaRPr sz="3800">
                <a:solidFill>
                  <a:srgbClr val="085631"/>
                </a:solidFill>
                <a:latin typeface="Roboto"/>
                <a:ea typeface="Roboto"/>
                <a:cs typeface="Roboto"/>
                <a:sym typeface="Roboto"/>
              </a:endParaRPr>
            </a:p>
          </p:txBody>
        </p:sp>
      </p:grpSp>
      <p:grpSp>
        <p:nvGrpSpPr>
          <p:cNvPr id="203" name="Google Shape;203;p3"/>
          <p:cNvGrpSpPr/>
          <p:nvPr/>
        </p:nvGrpSpPr>
        <p:grpSpPr>
          <a:xfrm>
            <a:off x="956716" y="25248845"/>
            <a:ext cx="8465784" cy="2352072"/>
            <a:chOff x="3978500" y="946003"/>
            <a:chExt cx="4094300" cy="993903"/>
          </a:xfrm>
        </p:grpSpPr>
        <p:grpSp>
          <p:nvGrpSpPr>
            <p:cNvPr id="204" name="Google Shape;204;p3"/>
            <p:cNvGrpSpPr/>
            <p:nvPr/>
          </p:nvGrpSpPr>
          <p:grpSpPr>
            <a:xfrm>
              <a:off x="4734025" y="1140951"/>
              <a:ext cx="529800" cy="798956"/>
              <a:chOff x="4318975" y="1083450"/>
              <a:chExt cx="529800" cy="591250"/>
            </a:xfrm>
          </p:grpSpPr>
          <p:sp>
            <p:nvSpPr>
              <p:cNvPr id="205" name="Google Shape;205;p3"/>
              <p:cNvSpPr/>
              <p:nvPr/>
            </p:nvSpPr>
            <p:spPr>
              <a:xfrm>
                <a:off x="4517125" y="1086100"/>
                <a:ext cx="133500" cy="588600"/>
              </a:xfrm>
              <a:prstGeom prst="rect">
                <a:avLst/>
              </a:prstGeom>
              <a:solidFill>
                <a:srgbClr val="085631"/>
              </a:solidFill>
              <a:ln>
                <a:noFill/>
              </a:ln>
              <a:effectLst>
                <a:outerShdw blurRad="57150" dist="19050" dir="5400000" algn="bl" rotWithShape="0">
                  <a:srgbClr val="000000">
                    <a:alpha val="50000"/>
                  </a:srgbClr>
                </a:outerShdw>
              </a:effectLst>
            </p:spPr>
            <p:txBody>
              <a:bodyPr spcFirstLastPara="1" wrap="square" lIns="383975" tIns="383975" rIns="383975" bIns="383975" anchor="ctr" anchorCtr="0">
                <a:noAutofit/>
              </a:bodyPr>
              <a:lstStyle/>
              <a:p>
                <a:pPr marL="0" lvl="0" indent="0" algn="l" rtl="0">
                  <a:spcBef>
                    <a:spcPts val="0"/>
                  </a:spcBef>
                  <a:spcAft>
                    <a:spcPts val="0"/>
                  </a:spcAft>
                  <a:buNone/>
                </a:pPr>
                <a:endParaRPr/>
              </a:p>
            </p:txBody>
          </p:sp>
          <p:cxnSp>
            <p:nvCxnSpPr>
              <p:cNvPr id="206" name="Google Shape;206;p3"/>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
          <p:nvSpPr>
            <p:cNvPr id="207" name="Google Shape;207;p3"/>
            <p:cNvSpPr txBox="1"/>
            <p:nvPr/>
          </p:nvSpPr>
          <p:spPr>
            <a:xfrm>
              <a:off x="5344600" y="946003"/>
              <a:ext cx="2728200" cy="276000"/>
            </a:xfrm>
            <a:prstGeom prst="rect">
              <a:avLst/>
            </a:prstGeom>
            <a:noFill/>
            <a:ln>
              <a:noFill/>
            </a:ln>
          </p:spPr>
          <p:txBody>
            <a:bodyPr spcFirstLastPara="1" wrap="square" lIns="383975" tIns="383975" rIns="383975" bIns="383975" anchor="t" anchorCtr="0">
              <a:noAutofit/>
            </a:bodyPr>
            <a:lstStyle/>
            <a:p>
              <a:pPr marL="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Development and Implementation of a standardized template</a:t>
              </a:r>
              <a:endParaRPr sz="2500" b="1">
                <a:solidFill>
                  <a:srgbClr val="858585"/>
                </a:solidFill>
                <a:latin typeface="Roboto"/>
                <a:ea typeface="Roboto"/>
                <a:cs typeface="Roboto"/>
                <a:sym typeface="Roboto"/>
              </a:endParaRPr>
            </a:p>
          </p:txBody>
        </p:sp>
        <p:sp>
          <p:nvSpPr>
            <p:cNvPr id="208" name="Google Shape;208;p3"/>
            <p:cNvSpPr txBox="1"/>
            <p:nvPr/>
          </p:nvSpPr>
          <p:spPr>
            <a:xfrm>
              <a:off x="3978500" y="973693"/>
              <a:ext cx="758400" cy="346800"/>
            </a:xfrm>
            <a:prstGeom prst="rect">
              <a:avLst/>
            </a:prstGeom>
            <a:noFill/>
            <a:ln>
              <a:noFill/>
            </a:ln>
          </p:spPr>
          <p:txBody>
            <a:bodyPr spcFirstLastPara="1" wrap="square" lIns="383975" tIns="383975" rIns="383975" bIns="383975" anchor="t" anchorCtr="0">
              <a:noAutofit/>
            </a:bodyPr>
            <a:lstStyle/>
            <a:p>
              <a:pPr marL="0" lvl="0" indent="0" algn="r" rtl="0">
                <a:lnSpc>
                  <a:spcPct val="115000"/>
                </a:lnSpc>
                <a:spcBef>
                  <a:spcPts val="0"/>
                </a:spcBef>
                <a:spcAft>
                  <a:spcPts val="0"/>
                </a:spcAft>
                <a:buNone/>
              </a:pPr>
              <a:r>
                <a:rPr lang="en-US" sz="3800">
                  <a:solidFill>
                    <a:srgbClr val="085631"/>
                  </a:solidFill>
                  <a:latin typeface="Roboto"/>
                  <a:ea typeface="Roboto"/>
                  <a:cs typeface="Roboto"/>
                  <a:sym typeface="Roboto"/>
                </a:rPr>
                <a:t>3.</a:t>
              </a:r>
              <a:endParaRPr sz="3800">
                <a:solidFill>
                  <a:srgbClr val="085631"/>
                </a:solidFill>
                <a:latin typeface="Roboto"/>
                <a:ea typeface="Roboto"/>
                <a:cs typeface="Roboto"/>
                <a:sym typeface="Roboto"/>
              </a:endParaRPr>
            </a:p>
          </p:txBody>
        </p:sp>
      </p:grpSp>
      <p:grpSp>
        <p:nvGrpSpPr>
          <p:cNvPr id="209" name="Google Shape;209;p3"/>
          <p:cNvGrpSpPr/>
          <p:nvPr/>
        </p:nvGrpSpPr>
        <p:grpSpPr>
          <a:xfrm>
            <a:off x="956685" y="26699680"/>
            <a:ext cx="8465784" cy="3779416"/>
            <a:chOff x="3978500" y="946003"/>
            <a:chExt cx="4094300" cy="993903"/>
          </a:xfrm>
        </p:grpSpPr>
        <p:grpSp>
          <p:nvGrpSpPr>
            <p:cNvPr id="210" name="Google Shape;210;p3"/>
            <p:cNvGrpSpPr/>
            <p:nvPr/>
          </p:nvGrpSpPr>
          <p:grpSpPr>
            <a:xfrm>
              <a:off x="4734025" y="1140951"/>
              <a:ext cx="529800" cy="798956"/>
              <a:chOff x="4318975" y="1083450"/>
              <a:chExt cx="529800" cy="591250"/>
            </a:xfrm>
          </p:grpSpPr>
          <p:sp>
            <p:nvSpPr>
              <p:cNvPr id="211" name="Google Shape;211;p3"/>
              <p:cNvSpPr/>
              <p:nvPr/>
            </p:nvSpPr>
            <p:spPr>
              <a:xfrm>
                <a:off x="4517125" y="1086100"/>
                <a:ext cx="133500" cy="588600"/>
              </a:xfrm>
              <a:prstGeom prst="rect">
                <a:avLst/>
              </a:prstGeom>
              <a:solidFill>
                <a:srgbClr val="085631"/>
              </a:solidFill>
              <a:ln>
                <a:noFill/>
              </a:ln>
            </p:spPr>
            <p:txBody>
              <a:bodyPr spcFirstLastPara="1" wrap="square" lIns="383975" tIns="383975" rIns="383975" bIns="383975" anchor="ctr" anchorCtr="0">
                <a:noAutofit/>
              </a:bodyPr>
              <a:lstStyle/>
              <a:p>
                <a:pPr marL="0" lvl="0" indent="0" algn="l" rtl="0">
                  <a:spcBef>
                    <a:spcPts val="0"/>
                  </a:spcBef>
                  <a:spcAft>
                    <a:spcPts val="0"/>
                  </a:spcAft>
                  <a:buNone/>
                </a:pPr>
                <a:endParaRPr/>
              </a:p>
            </p:txBody>
          </p:sp>
          <p:cxnSp>
            <p:nvCxnSpPr>
              <p:cNvPr id="212" name="Google Shape;212;p3"/>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
          <p:nvSpPr>
            <p:cNvPr id="213" name="Google Shape;213;p3"/>
            <p:cNvSpPr txBox="1"/>
            <p:nvPr/>
          </p:nvSpPr>
          <p:spPr>
            <a:xfrm>
              <a:off x="5344600" y="946003"/>
              <a:ext cx="2728200" cy="2760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0"/>
                </a:spcBef>
                <a:spcAft>
                  <a:spcPts val="0"/>
                </a:spcAft>
                <a:buNone/>
              </a:pPr>
              <a:r>
                <a:rPr lang="en-US" sz="2500">
                  <a:solidFill>
                    <a:schemeClr val="dk1"/>
                  </a:solidFill>
                  <a:latin typeface="Times New Roman"/>
                  <a:ea typeface="Times New Roman"/>
                  <a:cs typeface="Times New Roman"/>
                  <a:sym typeface="Times New Roman"/>
                </a:rPr>
                <a:t>Analyze the impact of provider utilization of a standardized ACP document in the EMR on ACP documentation</a:t>
              </a:r>
              <a:r>
                <a:rPr lang="en-US" sz="2500" b="1">
                  <a:solidFill>
                    <a:srgbClr val="858585"/>
                  </a:solidFill>
                  <a:latin typeface="Roboto"/>
                  <a:ea typeface="Roboto"/>
                  <a:cs typeface="Roboto"/>
                  <a:sym typeface="Roboto"/>
                </a:rPr>
                <a:t> </a:t>
              </a:r>
              <a:endParaRPr sz="2500" b="1">
                <a:solidFill>
                  <a:srgbClr val="858585"/>
                </a:solidFill>
                <a:latin typeface="Roboto"/>
                <a:ea typeface="Roboto"/>
                <a:cs typeface="Roboto"/>
                <a:sym typeface="Roboto"/>
              </a:endParaRPr>
            </a:p>
          </p:txBody>
        </p:sp>
        <p:sp>
          <p:nvSpPr>
            <p:cNvPr id="214" name="Google Shape;214;p3"/>
            <p:cNvSpPr txBox="1"/>
            <p:nvPr/>
          </p:nvSpPr>
          <p:spPr>
            <a:xfrm>
              <a:off x="3978500" y="973693"/>
              <a:ext cx="758400" cy="346800"/>
            </a:xfrm>
            <a:prstGeom prst="rect">
              <a:avLst/>
            </a:prstGeom>
            <a:noFill/>
            <a:ln>
              <a:noFill/>
            </a:ln>
          </p:spPr>
          <p:txBody>
            <a:bodyPr spcFirstLastPara="1" wrap="square" lIns="383975" tIns="383975" rIns="383975" bIns="383975" anchor="t" anchorCtr="0">
              <a:noAutofit/>
            </a:bodyPr>
            <a:lstStyle/>
            <a:p>
              <a:pPr marL="0" lvl="0" indent="0" algn="r" rtl="0">
                <a:lnSpc>
                  <a:spcPct val="115000"/>
                </a:lnSpc>
                <a:spcBef>
                  <a:spcPts val="0"/>
                </a:spcBef>
                <a:spcAft>
                  <a:spcPts val="0"/>
                </a:spcAft>
                <a:buNone/>
              </a:pPr>
              <a:r>
                <a:rPr lang="en-US" sz="3800">
                  <a:solidFill>
                    <a:srgbClr val="085631"/>
                  </a:solidFill>
                  <a:latin typeface="Roboto"/>
                  <a:ea typeface="Roboto"/>
                  <a:cs typeface="Roboto"/>
                  <a:sym typeface="Roboto"/>
                </a:rPr>
                <a:t>4.</a:t>
              </a:r>
              <a:endParaRPr sz="3800">
                <a:solidFill>
                  <a:srgbClr val="085631"/>
                </a:solidFill>
                <a:latin typeface="Roboto"/>
                <a:ea typeface="Roboto"/>
                <a:cs typeface="Roboto"/>
                <a:sym typeface="Roboto"/>
              </a:endParaRPr>
            </a:p>
          </p:txBody>
        </p:sp>
      </p:grpSp>
      <p:grpSp>
        <p:nvGrpSpPr>
          <p:cNvPr id="215" name="Google Shape;215;p3"/>
          <p:cNvGrpSpPr/>
          <p:nvPr/>
        </p:nvGrpSpPr>
        <p:grpSpPr>
          <a:xfrm>
            <a:off x="956716" y="29041265"/>
            <a:ext cx="8465784" cy="2352072"/>
            <a:chOff x="3978500" y="946003"/>
            <a:chExt cx="4094300" cy="993903"/>
          </a:xfrm>
        </p:grpSpPr>
        <p:grpSp>
          <p:nvGrpSpPr>
            <p:cNvPr id="216" name="Google Shape;216;p3"/>
            <p:cNvGrpSpPr/>
            <p:nvPr/>
          </p:nvGrpSpPr>
          <p:grpSpPr>
            <a:xfrm>
              <a:off x="4734025" y="1140951"/>
              <a:ext cx="529800" cy="798956"/>
              <a:chOff x="4318975" y="1083450"/>
              <a:chExt cx="529800" cy="591250"/>
            </a:xfrm>
          </p:grpSpPr>
          <p:sp>
            <p:nvSpPr>
              <p:cNvPr id="217" name="Google Shape;217;p3"/>
              <p:cNvSpPr/>
              <p:nvPr/>
            </p:nvSpPr>
            <p:spPr>
              <a:xfrm>
                <a:off x="4517125" y="1086100"/>
                <a:ext cx="133500" cy="588600"/>
              </a:xfrm>
              <a:prstGeom prst="rect">
                <a:avLst/>
              </a:prstGeom>
              <a:solidFill>
                <a:srgbClr val="085631"/>
              </a:solidFill>
              <a:ln>
                <a:noFill/>
              </a:ln>
            </p:spPr>
            <p:txBody>
              <a:bodyPr spcFirstLastPara="1" wrap="square" lIns="383975" tIns="383975" rIns="383975" bIns="383975" anchor="ctr" anchorCtr="0">
                <a:noAutofit/>
              </a:bodyPr>
              <a:lstStyle/>
              <a:p>
                <a:pPr marL="0" lvl="0" indent="0" algn="l" rtl="0">
                  <a:spcBef>
                    <a:spcPts val="0"/>
                  </a:spcBef>
                  <a:spcAft>
                    <a:spcPts val="0"/>
                  </a:spcAft>
                  <a:buNone/>
                </a:pPr>
                <a:endParaRPr/>
              </a:p>
            </p:txBody>
          </p:sp>
          <p:cxnSp>
            <p:nvCxnSpPr>
              <p:cNvPr id="218" name="Google Shape;218;p3"/>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
          <p:nvSpPr>
            <p:cNvPr id="219" name="Google Shape;219;p3"/>
            <p:cNvSpPr txBox="1"/>
            <p:nvPr/>
          </p:nvSpPr>
          <p:spPr>
            <a:xfrm>
              <a:off x="3978500" y="973693"/>
              <a:ext cx="758400" cy="346800"/>
            </a:xfrm>
            <a:prstGeom prst="rect">
              <a:avLst/>
            </a:prstGeom>
            <a:noFill/>
            <a:ln>
              <a:noFill/>
            </a:ln>
          </p:spPr>
          <p:txBody>
            <a:bodyPr spcFirstLastPara="1" wrap="square" lIns="383975" tIns="383975" rIns="383975" bIns="383975" anchor="t" anchorCtr="0">
              <a:noAutofit/>
            </a:bodyPr>
            <a:lstStyle/>
            <a:p>
              <a:pPr marL="0" lvl="0" indent="0" algn="r" rtl="0">
                <a:lnSpc>
                  <a:spcPct val="115000"/>
                </a:lnSpc>
                <a:spcBef>
                  <a:spcPts val="0"/>
                </a:spcBef>
                <a:spcAft>
                  <a:spcPts val="0"/>
                </a:spcAft>
                <a:buNone/>
              </a:pPr>
              <a:r>
                <a:rPr lang="en-US" sz="3800">
                  <a:solidFill>
                    <a:srgbClr val="085631"/>
                  </a:solidFill>
                  <a:latin typeface="Roboto"/>
                  <a:ea typeface="Roboto"/>
                  <a:cs typeface="Roboto"/>
                  <a:sym typeface="Roboto"/>
                </a:rPr>
                <a:t>5.</a:t>
              </a:r>
              <a:endParaRPr sz="3800">
                <a:solidFill>
                  <a:srgbClr val="085631"/>
                </a:solidFill>
                <a:latin typeface="Roboto"/>
                <a:ea typeface="Roboto"/>
                <a:cs typeface="Roboto"/>
                <a:sym typeface="Roboto"/>
              </a:endParaRPr>
            </a:p>
          </p:txBody>
        </p:sp>
        <p:sp>
          <p:nvSpPr>
            <p:cNvPr id="220" name="Google Shape;220;p3"/>
            <p:cNvSpPr txBox="1"/>
            <p:nvPr/>
          </p:nvSpPr>
          <p:spPr>
            <a:xfrm>
              <a:off x="5344600" y="946003"/>
              <a:ext cx="2728200" cy="276000"/>
            </a:xfrm>
            <a:prstGeom prst="rect">
              <a:avLst/>
            </a:prstGeom>
            <a:noFill/>
            <a:ln>
              <a:noFill/>
            </a:ln>
          </p:spPr>
          <p:txBody>
            <a:bodyPr spcFirstLastPara="1" wrap="square" lIns="383975" tIns="383975" rIns="383975" bIns="383975" anchor="t" anchorCtr="0">
              <a:noAutofit/>
            </a:bodyPr>
            <a:lstStyle/>
            <a:p>
              <a:pPr marL="0" lvl="0" indent="0" algn="l" rtl="0">
                <a:lnSpc>
                  <a:spcPct val="115000"/>
                </a:lnSpc>
                <a:spcBef>
                  <a:spcPts val="0"/>
                </a:spcBef>
                <a:spcAft>
                  <a:spcPts val="0"/>
                </a:spcAft>
                <a:buNone/>
              </a:pPr>
              <a:r>
                <a:rPr lang="en-US" sz="2500">
                  <a:solidFill>
                    <a:schemeClr val="dk1"/>
                  </a:solidFill>
                  <a:highlight>
                    <a:srgbClr val="FFFFFF"/>
                  </a:highlight>
                  <a:latin typeface="Times New Roman"/>
                  <a:ea typeface="Times New Roman"/>
                  <a:cs typeface="Times New Roman"/>
                  <a:sym typeface="Times New Roman"/>
                </a:rPr>
                <a:t>To increase the initial 6% of patients who have ACP documentation in the EMR  to 20%.</a:t>
              </a:r>
              <a:endParaRPr sz="2500" b="1">
                <a:solidFill>
                  <a:srgbClr val="858585"/>
                </a:solidFill>
                <a:latin typeface="Roboto"/>
                <a:ea typeface="Roboto"/>
                <a:cs typeface="Roboto"/>
                <a:sym typeface="Roboto"/>
              </a:endParaRPr>
            </a:p>
          </p:txBody>
        </p:sp>
      </p:grpSp>
      <p:grpSp>
        <p:nvGrpSpPr>
          <p:cNvPr id="221" name="Google Shape;221;p3"/>
          <p:cNvGrpSpPr/>
          <p:nvPr/>
        </p:nvGrpSpPr>
        <p:grpSpPr>
          <a:xfrm>
            <a:off x="956716" y="21456425"/>
            <a:ext cx="8465784" cy="2352072"/>
            <a:chOff x="3978500" y="946003"/>
            <a:chExt cx="4094300" cy="993903"/>
          </a:xfrm>
        </p:grpSpPr>
        <p:grpSp>
          <p:nvGrpSpPr>
            <p:cNvPr id="222" name="Google Shape;222;p3"/>
            <p:cNvGrpSpPr/>
            <p:nvPr/>
          </p:nvGrpSpPr>
          <p:grpSpPr>
            <a:xfrm>
              <a:off x="4734025" y="1140951"/>
              <a:ext cx="529800" cy="798956"/>
              <a:chOff x="4318975" y="1083450"/>
              <a:chExt cx="529800" cy="591250"/>
            </a:xfrm>
          </p:grpSpPr>
          <p:sp>
            <p:nvSpPr>
              <p:cNvPr id="223" name="Google Shape;223;p3"/>
              <p:cNvSpPr/>
              <p:nvPr/>
            </p:nvSpPr>
            <p:spPr>
              <a:xfrm>
                <a:off x="4517125" y="1086100"/>
                <a:ext cx="133500" cy="588600"/>
              </a:xfrm>
              <a:prstGeom prst="rect">
                <a:avLst/>
              </a:prstGeom>
              <a:solidFill>
                <a:srgbClr val="085631"/>
              </a:solidFill>
              <a:ln>
                <a:noFill/>
              </a:ln>
            </p:spPr>
            <p:txBody>
              <a:bodyPr spcFirstLastPara="1" wrap="square" lIns="383975" tIns="383975" rIns="383975" bIns="383975" anchor="ctr" anchorCtr="0">
                <a:noAutofit/>
              </a:bodyPr>
              <a:lstStyle/>
              <a:p>
                <a:pPr marL="0" lvl="0" indent="0" algn="l" rtl="0">
                  <a:spcBef>
                    <a:spcPts val="0"/>
                  </a:spcBef>
                  <a:spcAft>
                    <a:spcPts val="0"/>
                  </a:spcAft>
                  <a:buNone/>
                </a:pPr>
                <a:endParaRPr/>
              </a:p>
            </p:txBody>
          </p:sp>
          <p:cxnSp>
            <p:nvCxnSpPr>
              <p:cNvPr id="224" name="Google Shape;224;p3"/>
              <p:cNvCxnSpPr/>
              <p:nvPr/>
            </p:nvCxnSpPr>
            <p:spPr>
              <a:xfrm rot="10800000">
                <a:off x="4318975" y="1083450"/>
                <a:ext cx="529800" cy="0"/>
              </a:xfrm>
              <a:prstGeom prst="straightConnector1">
                <a:avLst/>
              </a:prstGeom>
              <a:noFill/>
              <a:ln w="9525" cap="flat" cmpd="sng">
                <a:solidFill>
                  <a:srgbClr val="085631"/>
                </a:solidFill>
                <a:prstDash val="solid"/>
                <a:round/>
                <a:headEnd type="none" w="sm" len="sm"/>
                <a:tailEnd type="none" w="sm" len="sm"/>
              </a:ln>
            </p:spPr>
          </p:cxnSp>
        </p:grpSp>
        <p:sp>
          <p:nvSpPr>
            <p:cNvPr id="225" name="Google Shape;225;p3"/>
            <p:cNvSpPr txBox="1"/>
            <p:nvPr/>
          </p:nvSpPr>
          <p:spPr>
            <a:xfrm>
              <a:off x="5344600" y="946003"/>
              <a:ext cx="2728200" cy="276000"/>
            </a:xfrm>
            <a:prstGeom prst="rect">
              <a:avLst/>
            </a:prstGeom>
            <a:noFill/>
            <a:ln>
              <a:noFill/>
            </a:ln>
          </p:spPr>
          <p:txBody>
            <a:bodyPr spcFirstLastPara="1" wrap="square" lIns="383975" tIns="383975" rIns="383975" bIns="383975" anchor="t" anchorCtr="0">
              <a:noAutofit/>
            </a:bodyPr>
            <a:lstStyle/>
            <a:p>
              <a:pPr marL="0" lvl="0" indent="0" algn="just" rtl="0">
                <a:spcBef>
                  <a:spcPts val="0"/>
                </a:spcBef>
                <a:spcAft>
                  <a:spcPts val="0"/>
                </a:spcAft>
                <a:buNone/>
              </a:pPr>
              <a:r>
                <a:rPr lang="en-US" sz="2500">
                  <a:solidFill>
                    <a:schemeClr val="dk1"/>
                  </a:solidFill>
                  <a:latin typeface="Times New Roman"/>
                  <a:ea typeface="Times New Roman"/>
                  <a:cs typeface="Times New Roman"/>
                  <a:sym typeface="Times New Roman"/>
                </a:rPr>
                <a:t>Identification of provider barriers to ACP documentation.</a:t>
              </a:r>
              <a:endParaRPr sz="2500" b="1">
                <a:solidFill>
                  <a:srgbClr val="085631"/>
                </a:solidFill>
                <a:latin typeface="Roboto"/>
                <a:ea typeface="Roboto"/>
                <a:cs typeface="Roboto"/>
                <a:sym typeface="Roboto"/>
              </a:endParaRPr>
            </a:p>
          </p:txBody>
        </p:sp>
        <p:sp>
          <p:nvSpPr>
            <p:cNvPr id="226" name="Google Shape;226;p3"/>
            <p:cNvSpPr txBox="1"/>
            <p:nvPr/>
          </p:nvSpPr>
          <p:spPr>
            <a:xfrm>
              <a:off x="3978500" y="973693"/>
              <a:ext cx="758400" cy="346800"/>
            </a:xfrm>
            <a:prstGeom prst="rect">
              <a:avLst/>
            </a:prstGeom>
            <a:noFill/>
            <a:ln>
              <a:noFill/>
            </a:ln>
          </p:spPr>
          <p:txBody>
            <a:bodyPr spcFirstLastPara="1" wrap="square" lIns="383975" tIns="383975" rIns="383975" bIns="383975" anchor="t" anchorCtr="0">
              <a:noAutofit/>
            </a:bodyPr>
            <a:lstStyle/>
            <a:p>
              <a:pPr marL="0" lvl="0" indent="0" algn="r" rtl="0">
                <a:lnSpc>
                  <a:spcPct val="115000"/>
                </a:lnSpc>
                <a:spcBef>
                  <a:spcPts val="0"/>
                </a:spcBef>
                <a:spcAft>
                  <a:spcPts val="0"/>
                </a:spcAft>
                <a:buNone/>
              </a:pPr>
              <a:r>
                <a:rPr lang="en-US" sz="3800">
                  <a:solidFill>
                    <a:srgbClr val="085631"/>
                  </a:solidFill>
                  <a:latin typeface="Roboto"/>
                  <a:ea typeface="Roboto"/>
                  <a:cs typeface="Roboto"/>
                  <a:sym typeface="Roboto"/>
                </a:rPr>
                <a:t>1.</a:t>
              </a:r>
              <a:endParaRPr sz="3800">
                <a:solidFill>
                  <a:srgbClr val="085631"/>
                </a:solidFill>
                <a:latin typeface="Roboto"/>
                <a:ea typeface="Roboto"/>
                <a:cs typeface="Roboto"/>
                <a:sym typeface="Roboto"/>
              </a:endParaRPr>
            </a:p>
          </p:txBody>
        </p:sp>
      </p:grpSp>
      <p:pic>
        <p:nvPicPr>
          <p:cNvPr id="227" name="Google Shape;227;p3"/>
          <p:cNvPicPr preferRelativeResize="0"/>
          <p:nvPr/>
        </p:nvPicPr>
        <p:blipFill>
          <a:blip r:embed="rId4">
            <a:alphaModFix/>
          </a:blip>
          <a:stretch>
            <a:fillRect/>
          </a:stretch>
        </p:blipFill>
        <p:spPr>
          <a:xfrm>
            <a:off x="22274863" y="18602824"/>
            <a:ext cx="5784300" cy="4343250"/>
          </a:xfrm>
          <a:prstGeom prst="rect">
            <a:avLst/>
          </a:prstGeom>
          <a:noFill/>
          <a:ln>
            <a:noFill/>
          </a:ln>
        </p:spPr>
      </p:pic>
      <p:pic>
        <p:nvPicPr>
          <p:cNvPr id="228" name="Google Shape;228;p3"/>
          <p:cNvPicPr preferRelativeResize="0"/>
          <p:nvPr/>
        </p:nvPicPr>
        <p:blipFill>
          <a:blip r:embed="rId5">
            <a:alphaModFix/>
          </a:blip>
          <a:stretch>
            <a:fillRect/>
          </a:stretch>
        </p:blipFill>
        <p:spPr>
          <a:xfrm>
            <a:off x="3172563" y="9718391"/>
            <a:ext cx="3830774" cy="2894946"/>
          </a:xfrm>
          <a:prstGeom prst="rect">
            <a:avLst/>
          </a:prstGeom>
          <a:noFill/>
          <a:ln>
            <a:noFill/>
          </a:ln>
        </p:spPr>
      </p:pic>
      <p:pic>
        <p:nvPicPr>
          <p:cNvPr id="229" name="Google Shape;229;p3" title="Points scored"/>
          <p:cNvPicPr preferRelativeResize="0"/>
          <p:nvPr/>
        </p:nvPicPr>
        <p:blipFill rotWithShape="1">
          <a:blip r:embed="rId6">
            <a:alphaModFix/>
          </a:blip>
          <a:srcRect l="-111730" t="87830" r="111730" b="-87830"/>
          <a:stretch/>
        </p:blipFill>
        <p:spPr>
          <a:xfrm>
            <a:off x="14820475" y="20015699"/>
            <a:ext cx="10204401" cy="6309725"/>
          </a:xfrm>
          <a:prstGeom prst="rect">
            <a:avLst/>
          </a:prstGeom>
          <a:noFill/>
          <a:ln>
            <a:noFill/>
          </a:ln>
        </p:spPr>
      </p:pic>
      <p:pic>
        <p:nvPicPr>
          <p:cNvPr id="230" name="Google Shape;230;p3"/>
          <p:cNvPicPr preferRelativeResize="0"/>
          <p:nvPr/>
        </p:nvPicPr>
        <p:blipFill rotWithShape="1">
          <a:blip r:embed="rId7">
            <a:alphaModFix/>
          </a:blip>
          <a:srcRect t="-6269" r="-6089"/>
          <a:stretch/>
        </p:blipFill>
        <p:spPr>
          <a:xfrm>
            <a:off x="22343987" y="23352625"/>
            <a:ext cx="5646075" cy="3979525"/>
          </a:xfrm>
          <a:prstGeom prst="rect">
            <a:avLst/>
          </a:prstGeom>
          <a:noFill/>
          <a:ln>
            <a:noFill/>
          </a:ln>
        </p:spPr>
      </p:pic>
      <p:sp>
        <p:nvSpPr>
          <p:cNvPr id="231" name="Google Shape;231;p3"/>
          <p:cNvSpPr txBox="1"/>
          <p:nvPr/>
        </p:nvSpPr>
        <p:spPr>
          <a:xfrm>
            <a:off x="26431000" y="22088000"/>
            <a:ext cx="1205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2" name="Google Shape;232;p3"/>
          <p:cNvSpPr txBox="1"/>
          <p:nvPr/>
        </p:nvSpPr>
        <p:spPr>
          <a:xfrm>
            <a:off x="10657600" y="27041000"/>
            <a:ext cx="21717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Times New Roman"/>
                <a:ea typeface="Times New Roman"/>
                <a:cs typeface="Times New Roman"/>
                <a:sym typeface="Times New Roman"/>
              </a:rPr>
              <a:t>Table 2</a:t>
            </a:r>
            <a:endParaRPr sz="2000">
              <a:latin typeface="Times New Roman"/>
              <a:ea typeface="Times New Roman"/>
              <a:cs typeface="Times New Roman"/>
              <a:sym typeface="Times New Roman"/>
            </a:endParaRPr>
          </a:p>
        </p:txBody>
      </p:sp>
      <p:sp>
        <p:nvSpPr>
          <p:cNvPr id="233" name="Google Shape;233;p3"/>
          <p:cNvSpPr txBox="1"/>
          <p:nvPr/>
        </p:nvSpPr>
        <p:spPr>
          <a:xfrm>
            <a:off x="22520575" y="23023100"/>
            <a:ext cx="12630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Times New Roman"/>
                <a:ea typeface="Times New Roman"/>
                <a:cs typeface="Times New Roman"/>
                <a:sym typeface="Times New Roman"/>
              </a:rPr>
              <a:t>Table 1b</a:t>
            </a:r>
            <a:endParaRPr sz="2000">
              <a:latin typeface="Times New Roman"/>
              <a:ea typeface="Times New Roman"/>
              <a:cs typeface="Times New Roman"/>
              <a:sym typeface="Times New Roman"/>
            </a:endParaRPr>
          </a:p>
        </p:txBody>
      </p:sp>
      <p:sp>
        <p:nvSpPr>
          <p:cNvPr id="234" name="Google Shape;234;p3"/>
          <p:cNvSpPr txBox="1"/>
          <p:nvPr/>
        </p:nvSpPr>
        <p:spPr>
          <a:xfrm>
            <a:off x="22520575" y="18125600"/>
            <a:ext cx="17907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Times New Roman"/>
                <a:ea typeface="Times New Roman"/>
                <a:cs typeface="Times New Roman"/>
                <a:sym typeface="Times New Roman"/>
              </a:rPr>
              <a:t>Table 1a</a:t>
            </a:r>
            <a:endParaRPr sz="2500">
              <a:latin typeface="Times New Roman"/>
              <a:ea typeface="Times New Roman"/>
              <a:cs typeface="Times New Roman"/>
              <a:sym typeface="Times New Roman"/>
            </a:endParaRPr>
          </a:p>
        </p:txBody>
      </p:sp>
      <p:sp>
        <p:nvSpPr>
          <p:cNvPr id="235" name="Google Shape;235;p3"/>
          <p:cNvSpPr txBox="1"/>
          <p:nvPr/>
        </p:nvSpPr>
        <p:spPr>
          <a:xfrm>
            <a:off x="6966225" y="12418625"/>
            <a:ext cx="490800" cy="1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(7)</a:t>
            </a:r>
            <a:endParaRPr/>
          </a:p>
        </p:txBody>
      </p:sp>
    </p:spTree>
  </p:cSld>
  <p:clrMapOvr>
    <a:masterClrMapping/>
  </p:clrMapOvr>
</p:sld>
</file>

<file path=ppt/theme/theme1.xml><?xml version="1.0" encoding="utf-8"?>
<a:theme xmlns:a="http://schemas.openxmlformats.org/drawingml/2006/main" name="UofSPoster48x72-Generic">
  <a:themeElements>
    <a:clrScheme name="USask 1">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006940"/>
      </a:hlink>
      <a:folHlink>
        <a:srgbClr val="719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f S Classic - Wide Center">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2175</Words>
  <Application>Microsoft Office PowerPoint</Application>
  <PresentationFormat>Custom</PresentationFormat>
  <Paragraphs>121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Times New Roman</vt:lpstr>
      <vt:lpstr>Arial</vt:lpstr>
      <vt:lpstr>Trebuchet MS</vt:lpstr>
      <vt:lpstr>Calibri</vt:lpstr>
      <vt:lpstr>Roboto</vt:lpstr>
      <vt:lpstr>UofSPoster48x72-Generic</vt:lpstr>
      <vt:lpstr>Uof S Classic - Wide Center</vt:lpstr>
      <vt:lpstr>The Role of Educational Intervention and Implementation of a Standardized ACP EMR Template in Improving ACP Discussion and Documentation with Geriatric Patients at Regina Centre Crossing Family Medicine Unit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Educational Intervention and Implementation of a Standardized ACP EMR Template in Improving ACP Discussion and Documentation with Geriatric Patients at Regina Centre Crossing Family Medicine Unit</dc:title>
  <dc:creator>Peter Downing/Media Production</dc:creator>
  <cp:lastModifiedBy>Colette Duffee</cp:lastModifiedBy>
  <cp:revision>21</cp:revision>
  <dcterms:created xsi:type="dcterms:W3CDTF">2011-04-21T17:26:56Z</dcterms:created>
  <dcterms:modified xsi:type="dcterms:W3CDTF">2023-09-07T16:08:42Z</dcterms:modified>
</cp:coreProperties>
</file>